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7"/>
  </p:notesMasterIdLst>
  <p:sldIdLst>
    <p:sldId id="256" r:id="rId2"/>
    <p:sldId id="257" r:id="rId3"/>
    <p:sldId id="271" r:id="rId4"/>
    <p:sldId id="258" r:id="rId5"/>
    <p:sldId id="261" r:id="rId6"/>
    <p:sldId id="262" r:id="rId7"/>
    <p:sldId id="263" r:id="rId8"/>
    <p:sldId id="259" r:id="rId9"/>
    <p:sldId id="260" r:id="rId10"/>
    <p:sldId id="268" r:id="rId11"/>
    <p:sldId id="267" r:id="rId12"/>
    <p:sldId id="264" r:id="rId13"/>
    <p:sldId id="282" r:id="rId14"/>
    <p:sldId id="309" r:id="rId15"/>
    <p:sldId id="302" r:id="rId16"/>
    <p:sldId id="303" r:id="rId17"/>
    <p:sldId id="270" r:id="rId18"/>
    <p:sldId id="269" r:id="rId19"/>
    <p:sldId id="273" r:id="rId20"/>
    <p:sldId id="274" r:id="rId21"/>
    <p:sldId id="275" r:id="rId22"/>
    <p:sldId id="276" r:id="rId23"/>
    <p:sldId id="265" r:id="rId24"/>
    <p:sldId id="277" r:id="rId25"/>
    <p:sldId id="278" r:id="rId26"/>
    <p:sldId id="266" r:id="rId27"/>
    <p:sldId id="280" r:id="rId28"/>
    <p:sldId id="279" r:id="rId29"/>
    <p:sldId id="283" r:id="rId30"/>
    <p:sldId id="284" r:id="rId31"/>
    <p:sldId id="285" r:id="rId32"/>
    <p:sldId id="286" r:id="rId33"/>
    <p:sldId id="293" r:id="rId34"/>
    <p:sldId id="287" r:id="rId35"/>
    <p:sldId id="288" r:id="rId36"/>
    <p:sldId id="292" r:id="rId37"/>
    <p:sldId id="289" r:id="rId38"/>
    <p:sldId id="294" r:id="rId39"/>
    <p:sldId id="308" r:id="rId40"/>
    <p:sldId id="291" r:id="rId41"/>
    <p:sldId id="295" r:id="rId42"/>
    <p:sldId id="296" r:id="rId43"/>
    <p:sldId id="306" r:id="rId44"/>
    <p:sldId id="290" r:id="rId45"/>
    <p:sldId id="297" r:id="rId46"/>
    <p:sldId id="298" r:id="rId47"/>
    <p:sldId id="300" r:id="rId48"/>
    <p:sldId id="299" r:id="rId49"/>
    <p:sldId id="304" r:id="rId50"/>
    <p:sldId id="310" r:id="rId51"/>
    <p:sldId id="301" r:id="rId52"/>
    <p:sldId id="305" r:id="rId53"/>
    <p:sldId id="307" r:id="rId54"/>
    <p:sldId id="281" r:id="rId55"/>
    <p:sldId id="2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2F"/>
    <a:srgbClr val="00A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7"/>
    <p:restoredTop sz="94718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F685B-DDD9-1843-9D9C-CCE263970019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98F33-DF8B-6443-89E2-F2837D5F7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81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6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2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6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9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1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7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2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8F33-DF8B-6443-89E2-F2837D5F74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C087-61DF-3F2D-1914-2D3072997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65BF2-1484-E0DD-1DEE-0FF4F349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45DB0-749F-0509-00B0-74FEC29D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53-373F-265E-89FA-28F4E01C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B928D-36EF-E8F5-E84F-42619A21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1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B879-8E01-F502-5679-FB4065F4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455B7-A77B-8CAD-D94D-712AB8E7A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4268B-6C33-B17C-9963-B4EA22B6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ED88-EB99-7642-329D-8F204CC7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D318-ED73-C331-D7EB-21B44AEF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472C5602-FEDF-E0F1-BE07-A944652D6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3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CCE7E-6B23-2C34-A94B-2817D308C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4252B-004B-FC86-DDEB-BB68F08E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863FF-C1E6-660E-3E60-FB5C26A5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372D-A52E-4B08-8EA2-889AFF88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7F796-D6B9-4CE8-A0F3-D901CEBB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087422D3-6CED-D81C-71B2-205D6094D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3D2F-8AF6-7835-8906-07D52262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6C22A-3760-87E6-490F-1D48C28C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3E38-48D5-C4F8-DC90-783E2BA5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D921C-3D4A-222A-5E17-1BCFB60A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CBAE-D0FA-E045-8F8B-5C0AB06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9C256CEF-71D9-280A-C69B-601539927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0B47-A149-FBE7-214C-F075DB88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B425-8AB7-D86E-85D0-FBD8EC40D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0D5C8-AD06-6E34-5DD0-A08E352D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9A064-A737-9C58-0957-732E7528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D92D9-E38F-7B21-5336-FBE994F8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3CA2D6AE-2907-06BB-296F-AECB86FE7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C321-123D-92A1-5319-B0E5C6D7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5B37-88FD-56C3-7FD2-6C89988E5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00F58-C067-7634-8667-A14C89ED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EB206-7CAF-2593-884C-F622D3D6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D7E34-D111-3C68-9E77-F88C4472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00DFA-DDED-76EE-D359-212159AD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A3E5BB86-9627-09E0-2124-C6FCB4293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62D0-4C11-9A3C-4B81-E4063E06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E44BD-73B0-4AEF-EE2C-8A53584F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5506F-6C9B-2C3A-B031-13D3CEB3A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8C206-15D4-20C0-9E48-81CF4FABB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17FEF-41E9-F259-4F77-2FBC70A51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C7914-E0BC-082B-2D6E-0B83CCFE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C0FA2-3AA8-8AD8-4F1A-094BDCAA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3AE75-77E6-E21F-232C-17D7F43C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443494C4-560B-661D-DBC1-1B873237CC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5714-A446-32EC-66D3-12F9928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4883E-1BE1-BEE1-1251-23B21A44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BD8-128D-5097-EF56-CE2B1445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CC246-FD61-F518-5652-E30736A5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46B202AE-039D-7F4B-17B5-1DEB6EEA1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5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6668E-7620-2F99-DB40-C202F008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3E69C-B368-9BB6-84E9-BDB040A5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EFE3-A1BA-EEF7-2BD1-C4B4F1F7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97BA7DD2-2516-1358-7B3E-468B32113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6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5BD8-8865-F1AE-7AAE-F04296934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E959-E497-7EE9-C1F9-1741E33A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CBCD4-071A-3741-2CD2-76524B39D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3B2E-F171-C5A2-F955-AD94413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6CC13-CB23-36A7-E167-1A4FFF44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4C968-8FDA-0AA5-05E4-1250C587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5D35BD4D-9762-FC97-F5A8-DE4EE294C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1E78-4EF4-5949-F151-D59B6A43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D252F-3EE8-299E-EE93-C4DE1DFBB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E99ED-69B8-5531-2052-8CBE5057D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061C8-6C04-CBBF-0AAA-88F1CF45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81EF-88B3-5543-8D69-40AC38AC2B05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6C0FB-96FF-3D20-DE76-CF2154D8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09F09-394B-9862-60D9-ECB41DF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749F-5624-EE44-96CB-D189AFE633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white duck with a black background&#10;&#10;Description automatically generated">
            <a:extLst>
              <a:ext uri="{FF2B5EF4-FFF2-40B4-BE49-F238E27FC236}">
                <a16:creationId xmlns:a16="http://schemas.microsoft.com/office/drawing/2014/main" id="{EA0059AE-8229-B71A-34CB-C6E218409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4800" y="5055202"/>
            <a:ext cx="1346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C1AED-DC05-BD3E-0863-75AD6EE3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D8FF-28C7-DA0D-25A4-9925A8ACB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30DD3-7E4A-9874-95C6-E6C63399F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Share Tech Mono" panose="020B0509050000020004" pitchFamily="49" charset="77"/>
              </a:defRPr>
            </a:lvl1pPr>
          </a:lstStyle>
          <a:p>
            <a:fld id="{416181EF-88B3-5543-8D69-40AC38AC2B05}" type="datetimeFigureOut">
              <a:rPr lang="en-US" smtClean="0"/>
              <a:pPr/>
              <a:t>5/27/25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F32F-10F2-75F3-07BF-517622498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Share Tech Mono" panose="020B0509050000020004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30F79-725D-BF32-EF56-F4774033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Share Tech Mono" panose="020B0509050000020004" pitchFamily="49" charset="77"/>
              </a:defRPr>
            </a:lvl1pPr>
          </a:lstStyle>
          <a:p>
            <a:fld id="{C0C2749F-5624-EE44-96CB-D189AFE63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24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are Tech Mono" panose="020B0509050000020004" pitchFamily="49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are Tech Mono" panose="020B0509050000020004" pitchFamily="49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are Tech Mono" panose="020B0509050000020004" pitchFamily="49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are Tech Mono" panose="020B0509050000020004" pitchFamily="49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are Tech Mono" panose="020B0509050000020004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gsap" TargetMode="External"/><Relationship Id="rId2" Type="http://schemas.openxmlformats.org/officeDocument/2006/relationships/hyperlink" Target="https://www.npmjs.com/package/three-custom-shader-mate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pmjs.com/package/troika-three-text" TargetMode="External"/><Relationship Id="rId4" Type="http://schemas.openxmlformats.org/officeDocument/2006/relationships/hyperlink" Target="https://www.npmjs.com/package/three-bvh-cs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" TargetMode="External"/><Relationship Id="rId2" Type="http://schemas.openxmlformats.org/officeDocument/2006/relationships/hyperlink" Target="https://threejs.org/do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akella_" TargetMode="External"/><Relationship Id="rId5" Type="http://schemas.openxmlformats.org/officeDocument/2006/relationships/hyperlink" Target="https://threejs.org/examples/#webgl_animation_keyframes" TargetMode="External"/><Relationship Id="rId4" Type="http://schemas.openxmlformats.org/officeDocument/2006/relationships/hyperlink" Target="https://www.npmjs.com/package/three-custom-shader-mate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aternions.onlin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ndereckisgarden.pl/en/the-maestros-manor" TargetMode="External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dolan.dev/2023" TargetMode="External"/><Relationship Id="rId5" Type="http://schemas.openxmlformats.org/officeDocument/2006/relationships/hyperlink" Target="https://bruno-simon.com/" TargetMode="External"/><Relationship Id="rId4" Type="http://schemas.openxmlformats.org/officeDocument/2006/relationships/hyperlink" Target="https://www.pola.co.jp/special/o/wecaremore/mothersday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atpoland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webstore.google.com/detail/spectorjs/denbgaamihkadbghdceggmchnflmhpmk?hl=en&amp;pli=1" TargetMode="External"/><Relationship Id="rId2" Type="http://schemas.openxmlformats.org/officeDocument/2006/relationships/hyperlink" Target="https://chromewebstore.google.com/detail/threejs-devtools/jechbjkglifdaldbdbigibihfaclnkb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201F115D-A016-E9FB-7939-FB7EE45E6C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590493"/>
                  </p:ext>
                </p:extLst>
              </p:nvPr>
            </p:nvGraphicFramePr>
            <p:xfrm>
              <a:off x="7024959" y="-2274415"/>
              <a:ext cx="7801350" cy="60992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801350" cy="6099233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4851948" ay="-1081316" az="70478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05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201F115D-A016-E9FB-7939-FB7EE45E6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4959" y="-2274415"/>
                <a:ext cx="7801350" cy="609923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A38AF3B-2C8C-7371-AF3E-9D2861ADE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77"/>
            <a:ext cx="9144000" cy="16698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hare Tech Mono" panose="020B0509050000020004" pitchFamily="49" charset="77"/>
              </a:rPr>
              <a:t>Building Visualizations with </a:t>
            </a:r>
            <a:r>
              <a:rPr lang="en-US" dirty="0" err="1">
                <a:latin typeface="Share Tech Mono" panose="020B0509050000020004" pitchFamily="49" charset="77"/>
              </a:rPr>
              <a:t>three.js</a:t>
            </a:r>
            <a:endParaRPr lang="en-US" dirty="0">
              <a:latin typeface="Share Tech Mono" panose="020B0509050000020004" pitchFamily="49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49884-8D9D-70FB-609A-2725C9517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" y="6271861"/>
            <a:ext cx="1783644" cy="461962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Share Tech Mono" panose="020B0509050000020004" pitchFamily="49" charset="77"/>
              </a:rPr>
              <a:t>Pat Dolan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1B44646-369F-8384-E627-A756CA375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383842"/>
                  </p:ext>
                </p:extLst>
              </p:nvPr>
            </p:nvGraphicFramePr>
            <p:xfrm>
              <a:off x="10097426" y="959114"/>
              <a:ext cx="1656416" cy="21874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56416" cy="2187480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7260714" ay="-619874" az="-9967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43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1B44646-369F-8384-E627-A756CA375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7426" y="959114"/>
                <a:ext cx="1656416" cy="21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9B45F911-1D0A-0CA9-5EDB-890C526AC5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174865"/>
                  </p:ext>
                </p:extLst>
              </p:nvPr>
            </p:nvGraphicFramePr>
            <p:xfrm>
              <a:off x="3055220" y="3729389"/>
              <a:ext cx="718945" cy="5928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8945" cy="592814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6360691" ay="-2745257" az="-670997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96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9B45F911-1D0A-0CA9-5EDB-890C526AC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220" y="3729389"/>
                <a:ext cx="718945" cy="592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26D9C9F-5224-49DF-DD60-C0454EBA50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92353"/>
                  </p:ext>
                </p:extLst>
              </p:nvPr>
            </p:nvGraphicFramePr>
            <p:xfrm>
              <a:off x="2819879" y="1318640"/>
              <a:ext cx="3868928" cy="4046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68928" cy="4046519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2501332" ay="-1634417" az="13306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65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26D9C9F-5224-49DF-DD60-C0454EBA5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9879" y="1318640"/>
                <a:ext cx="3868928" cy="4046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9B0522D-CC0D-DF91-BA7B-0CC328E186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334697"/>
                  </p:ext>
                </p:extLst>
              </p:nvPr>
            </p:nvGraphicFramePr>
            <p:xfrm>
              <a:off x="382571" y="2419878"/>
              <a:ext cx="1430843" cy="14124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0843" cy="1412443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1461641" ay="2952765" az="-113535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90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9B0522D-CC0D-DF91-BA7B-0CC328E18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571" y="2419878"/>
                <a:ext cx="1430843" cy="1412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2BC2A9E2-AFFF-187E-65D9-D7B2E77E6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176374"/>
                  </p:ext>
                </p:extLst>
              </p:nvPr>
            </p:nvGraphicFramePr>
            <p:xfrm>
              <a:off x="9814289" y="4900929"/>
              <a:ext cx="1315813" cy="12399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15813" cy="1239901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9704225" ay="2471856" az="73584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20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2BC2A9E2-AFFF-187E-65D9-D7B2E77E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4289" y="4900929"/>
                <a:ext cx="1315813" cy="1239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A8699C55-7E7D-209F-678C-43E88E8B63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968724"/>
                  </p:ext>
                </p:extLst>
              </p:nvPr>
            </p:nvGraphicFramePr>
            <p:xfrm>
              <a:off x="1911652" y="5171429"/>
              <a:ext cx="1366421" cy="10627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66421" cy="1062773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6080810" ay="1001639" az="330400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720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A8699C55-7E7D-209F-678C-43E88E8B63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1652" y="5171429"/>
                <a:ext cx="1366421" cy="106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97FCF40-EEB8-A3B0-AB16-B057E283DC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0170631"/>
                  </p:ext>
                </p:extLst>
              </p:nvPr>
            </p:nvGraphicFramePr>
            <p:xfrm>
              <a:off x="6762166" y="4493750"/>
              <a:ext cx="2045658" cy="20110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45658" cy="2011038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9152014" ay="-1813665" az="-87985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782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97FCF40-EEB8-A3B0-AB16-B057E283DC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2166" y="4493750"/>
                <a:ext cx="2045658" cy="201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856952FE-0EBA-617D-3C3D-2FC9C64D25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609519"/>
                  </p:ext>
                </p:extLst>
              </p:nvPr>
            </p:nvGraphicFramePr>
            <p:xfrm>
              <a:off x="829103" y="956210"/>
              <a:ext cx="621538" cy="7399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1538" cy="739925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7008945" ay="-1374820" az="225641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6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856952FE-0EBA-617D-3C3D-2FC9C64D25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103" y="956210"/>
                <a:ext cx="621538" cy="73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3F3B1B7-5F1E-0636-65DD-1942CAA1C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1041614"/>
                  </p:ext>
                </p:extLst>
              </p:nvPr>
            </p:nvGraphicFramePr>
            <p:xfrm>
              <a:off x="9024087" y="1006069"/>
              <a:ext cx="621538" cy="7399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1538" cy="739925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7008945" ay="-1374820" az="225641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6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3F3B1B7-5F1E-0636-65DD-1942CAA1C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24087" y="1006069"/>
                <a:ext cx="621538" cy="73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7C4730AB-1331-F3A8-FEB1-5727680705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0384331"/>
                  </p:ext>
                </p:extLst>
              </p:nvPr>
            </p:nvGraphicFramePr>
            <p:xfrm>
              <a:off x="1472215" y="6502842"/>
              <a:ext cx="621538" cy="7399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1538" cy="739925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7008945" ay="-1374820" az="225641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6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7C4730AB-1331-F3A8-FEB1-572768070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2215" y="6502842"/>
                <a:ext cx="621538" cy="73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FDBEF950-DF50-0ACF-9712-AE9E45FA9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1078504"/>
                  </p:ext>
                </p:extLst>
              </p:nvPr>
            </p:nvGraphicFramePr>
            <p:xfrm>
              <a:off x="9267024" y="5998986"/>
              <a:ext cx="491909" cy="7189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909" cy="718944"/>
                    </a:xfrm>
                    <a:prstGeom prst="rect">
                      <a:avLst/>
                    </a:prstGeom>
                  </am3d:spPr>
                  <am3d:camera>
                    <am3d:pos x="0" y="0" z="705888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96" d="1000000"/>
                    <am3d:preTrans dx="0" dy="-5179731" dz="-18202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2802005" ay="-736030" az="76227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96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FDBEF950-DF50-0ACF-9712-AE9E45FA9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67024" y="5998986"/>
                <a:ext cx="491909" cy="7189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97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0">
                                      <p:cBhvr>
                                        <p:cTn id="10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6B5A-AFD7-600A-41A4-5BCD011E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282B-146D-468F-27AC-012ED95C3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Three-Custom-Shaders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keep the base THREE shaders and add our own on top</a:t>
            </a:r>
          </a:p>
          <a:p>
            <a:r>
              <a:rPr lang="en-US" dirty="0">
                <a:hlinkClick r:id="rId3"/>
              </a:rPr>
              <a:t>GSAP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simple animations</a:t>
            </a:r>
          </a:p>
          <a:p>
            <a:r>
              <a:rPr lang="en-US" dirty="0">
                <a:hlinkClick r:id="rId4"/>
              </a:rPr>
              <a:t>Three-BVH-CSG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3D Boolean operations [not included][but </a:t>
            </a:r>
            <a:r>
              <a:rPr lang="en-US" dirty="0" err="1"/>
              <a:t>sooo</a:t>
            </a:r>
            <a:r>
              <a:rPr lang="en-US" dirty="0"/>
              <a:t> cool]</a:t>
            </a:r>
          </a:p>
          <a:p>
            <a:r>
              <a:rPr lang="en-US" dirty="0">
                <a:hlinkClick r:id="rId5"/>
              </a:rPr>
              <a:t>Troika-Three-Text</a:t>
            </a:r>
            <a:endParaRPr lang="en-US" dirty="0"/>
          </a:p>
          <a:p>
            <a:pPr lvl="1"/>
            <a:r>
              <a:rPr lang="en-US" b="0" i="0" dirty="0">
                <a:effectLst/>
              </a:rPr>
              <a:t>Text direct from .</a:t>
            </a:r>
            <a:r>
              <a:rPr lang="en-US" b="0" i="0" dirty="0" err="1">
                <a:effectLst/>
              </a:rPr>
              <a:t>tff</a:t>
            </a:r>
            <a:r>
              <a:rPr lang="en-US" b="0" i="0" dirty="0">
                <a:effectLst/>
              </a:rPr>
              <a:t> or .</a:t>
            </a:r>
            <a:r>
              <a:rPr lang="en-US" b="0" i="0" dirty="0" err="1">
                <a:effectLst/>
              </a:rPr>
              <a:t>otf</a:t>
            </a:r>
            <a:r>
              <a:rPr lang="en-US" b="0" i="0" dirty="0">
                <a:effectLst/>
              </a:rPr>
              <a:t>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9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FF7-87DB-E7C8-8605-2E959B65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05D6-8D55-9B05-546D-B925CE3B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 and the </a:t>
            </a:r>
            <a:r>
              <a:rPr lang="en-US" dirty="0">
                <a:hlinkClick r:id="rId3"/>
              </a:rPr>
              <a:t>SOURCE CODE</a:t>
            </a:r>
            <a:endParaRPr lang="en-US" dirty="0"/>
          </a:p>
          <a:p>
            <a:r>
              <a:rPr lang="en-US" dirty="0"/>
              <a:t>Three-custom-shader </a:t>
            </a:r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r>
              <a:rPr lang="en-US" dirty="0"/>
              <a:t>Official </a:t>
            </a:r>
            <a:r>
              <a:rPr lang="en-US" dirty="0">
                <a:hlinkClick r:id="rId5"/>
              </a:rPr>
              <a:t>Examples</a:t>
            </a:r>
            <a:endParaRPr lang="en-US" dirty="0"/>
          </a:p>
          <a:p>
            <a:r>
              <a:rPr lang="en-US" dirty="0">
                <a:solidFill>
                  <a:srgbClr val="F1F1F1"/>
                </a:solidFill>
                <a:effectLst/>
              </a:rPr>
              <a:t>YouTube -&gt; </a:t>
            </a:r>
            <a:r>
              <a:rPr lang="en-US" dirty="0">
                <a:solidFill>
                  <a:srgbClr val="F1F1F1"/>
                </a:solidFill>
                <a:effectLst/>
                <a:hlinkClick r:id="rId6"/>
              </a:rPr>
              <a:t>Yuri Artiukh </a:t>
            </a:r>
            <a:endParaRPr lang="en-US" dirty="0">
              <a:solidFill>
                <a:srgbClr val="F1F1F1"/>
              </a:solidFill>
              <a:effectLst/>
            </a:endParaRPr>
          </a:p>
          <a:p>
            <a:r>
              <a:rPr lang="en-US" dirty="0">
                <a:solidFill>
                  <a:srgbClr val="F1F1F1"/>
                </a:solidFill>
                <a:effectLst/>
              </a:rPr>
              <a:t>LLMs</a:t>
            </a:r>
            <a:r>
              <a:rPr lang="en-US" dirty="0">
                <a:solidFill>
                  <a:srgbClr val="F1F1F1"/>
                </a:solidFill>
              </a:rPr>
              <a:t>…I GUESS</a:t>
            </a:r>
            <a:endParaRPr lang="en-US" dirty="0">
              <a:solidFill>
                <a:srgbClr val="F1F1F1"/>
              </a:solidFill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F1F1F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2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5CE6-641E-98E7-22FB-EBE552B9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ADCE0-3F81-DDEB-AE03-B8389867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84423" cy="48009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World</a:t>
            </a:r>
          </a:p>
          <a:p>
            <a:pPr lvl="1"/>
            <a:r>
              <a:rPr lang="en-US" dirty="0"/>
              <a:t>Basically main</a:t>
            </a:r>
          </a:p>
          <a:p>
            <a:pPr lvl="1"/>
            <a:r>
              <a:rPr lang="en-US" dirty="0"/>
              <a:t>Everything in the constructor</a:t>
            </a:r>
          </a:p>
          <a:p>
            <a:r>
              <a:rPr lang="en-US" dirty="0"/>
              <a:t>Scene</a:t>
            </a:r>
          </a:p>
          <a:p>
            <a:pPr lvl="1"/>
            <a:r>
              <a:rPr lang="en-US" dirty="0"/>
              <a:t>Sort of like a level in video games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/>
              <a:t>How to view the scene</a:t>
            </a:r>
          </a:p>
          <a:p>
            <a:r>
              <a:rPr lang="en-US" dirty="0"/>
              <a:t>Renderer</a:t>
            </a:r>
          </a:p>
          <a:p>
            <a:pPr lvl="1"/>
            <a:r>
              <a:rPr lang="en-US" dirty="0"/>
              <a:t>How THREE will render, usually just WebGL but there are options</a:t>
            </a:r>
          </a:p>
          <a:p>
            <a:pPr lvl="1"/>
            <a:r>
              <a:rPr lang="en-US" dirty="0" err="1"/>
              <a:t>Shadowmaps</a:t>
            </a:r>
            <a:r>
              <a:rPr lang="en-US" dirty="0"/>
              <a:t> and other settings</a:t>
            </a:r>
          </a:p>
          <a:p>
            <a:pPr lvl="1"/>
            <a:r>
              <a:rPr lang="en-US" dirty="0" err="1"/>
              <a:t>PostProcessing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F051C6-C0B5-6808-946C-7EAA1DD04039}"/>
              </a:ext>
            </a:extLst>
          </p:cNvPr>
          <p:cNvSpPr txBox="1">
            <a:spLocks/>
          </p:cNvSpPr>
          <p:nvPr/>
        </p:nvSpPr>
        <p:spPr>
          <a:xfrm>
            <a:off x="6022624" y="1825625"/>
            <a:ext cx="602544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Loop</a:t>
            </a:r>
          </a:p>
          <a:p>
            <a:pPr lvl="1"/>
            <a:r>
              <a:rPr lang="en-US" sz="2000" dirty="0"/>
              <a:t>Main ”game” loop</a:t>
            </a:r>
          </a:p>
          <a:p>
            <a:pPr lvl="1"/>
            <a:r>
              <a:rPr lang="en-US" sz="2000" dirty="0"/>
              <a:t>Interfaces for </a:t>
            </a:r>
            <a:r>
              <a:rPr lang="en-US" sz="2000" dirty="0" err="1"/>
              <a:t>interactables</a:t>
            </a:r>
            <a:r>
              <a:rPr lang="en-US" sz="2000" dirty="0"/>
              <a:t> and </a:t>
            </a:r>
            <a:r>
              <a:rPr lang="en-US" sz="2000" dirty="0" err="1"/>
              <a:t>updateables</a:t>
            </a:r>
            <a:endParaRPr lang="en-US" sz="2000" dirty="0"/>
          </a:p>
          <a:p>
            <a:pPr lvl="1"/>
            <a:r>
              <a:rPr lang="en-US" sz="2000" dirty="0"/>
              <a:t>User inputs</a:t>
            </a:r>
          </a:p>
          <a:p>
            <a:pPr lvl="2"/>
            <a:r>
              <a:rPr lang="en-US" dirty="0" err="1"/>
              <a:t>Raycasters</a:t>
            </a:r>
            <a:r>
              <a:rPr lang="en-US" dirty="0"/>
              <a:t> etc.</a:t>
            </a:r>
          </a:p>
          <a:p>
            <a:r>
              <a:rPr lang="en-US" sz="2000" dirty="0" err="1"/>
              <a:t>OrbitController</a:t>
            </a:r>
            <a:endParaRPr lang="en-US" sz="2000" dirty="0"/>
          </a:p>
          <a:p>
            <a:pPr lvl="1"/>
            <a:r>
              <a:rPr lang="en-US" sz="2000" dirty="0"/>
              <a:t>Simple camera controls</a:t>
            </a:r>
          </a:p>
          <a:p>
            <a:pPr lvl="1"/>
            <a:r>
              <a:rPr lang="en-US" sz="2000" dirty="0"/>
              <a:t>Not always the best solution</a:t>
            </a:r>
          </a:p>
          <a:p>
            <a:r>
              <a:rPr lang="en-US" sz="2000" dirty="0"/>
              <a:t>Resizer</a:t>
            </a:r>
          </a:p>
          <a:p>
            <a:pPr lvl="1"/>
            <a:r>
              <a:rPr lang="en-US" sz="2000" dirty="0"/>
              <a:t>Keeps the projection matrix </a:t>
            </a:r>
          </a:p>
          <a:p>
            <a:pPr marL="457200" lvl="1" indent="0">
              <a:buNone/>
            </a:pPr>
            <a:r>
              <a:rPr lang="en-US" sz="2000" dirty="0"/>
              <a:t>	up to date</a:t>
            </a:r>
          </a:p>
        </p:txBody>
      </p:sp>
    </p:spTree>
    <p:extLst>
      <p:ext uri="{BB962C8B-B14F-4D97-AF65-F5344CB8AC3E}">
        <p14:creationId xmlns:p14="http://schemas.microsoft.com/office/powerpoint/2010/main" val="82753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3219-0A62-47C1-7691-73BAF806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BCF8-0007-267E-3576-F99B48499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World.ts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We will cover all the parts but for now this is essentially your </a:t>
            </a:r>
            <a:r>
              <a:rPr lang="en-US" i="1" dirty="0"/>
              <a:t>main</a:t>
            </a:r>
            <a:r>
              <a:rPr lang="en-US" dirty="0"/>
              <a:t>. </a:t>
            </a:r>
          </a:p>
          <a:p>
            <a:r>
              <a:rPr lang="en-US" dirty="0"/>
              <a:t>All setup happens in the constructor (it doesn’t have to)</a:t>
            </a:r>
          </a:p>
          <a:p>
            <a:r>
              <a:rPr lang="en-US" dirty="0"/>
              <a:t>Acts as the interface to outside of THREE</a:t>
            </a:r>
          </a:p>
          <a:p>
            <a:pPr lvl="1"/>
            <a:r>
              <a:rPr lang="en-US" dirty="0"/>
              <a:t>Start -&gt; initiates the game loop (</a:t>
            </a:r>
            <a:r>
              <a:rPr lang="en-US" dirty="0" err="1"/>
              <a:t>sooooon</a:t>
            </a:r>
            <a:r>
              <a:rPr lang="en-US" dirty="0"/>
              <a:t>...)</a:t>
            </a:r>
          </a:p>
          <a:p>
            <a:pPr lvl="1"/>
            <a:r>
              <a:rPr lang="en-US" dirty="0"/>
              <a:t>Stop -&gt; (not used here actually)</a:t>
            </a:r>
          </a:p>
        </p:txBody>
      </p:sp>
    </p:spTree>
    <p:extLst>
      <p:ext uri="{BB962C8B-B14F-4D97-AF65-F5344CB8AC3E}">
        <p14:creationId xmlns:p14="http://schemas.microsoft.com/office/powerpoint/2010/main" val="79569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8603-72DF-206C-25EC-3F35F50D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6DE0-BE83-98FF-8B28-6D2E522A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main.ts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/>
              <a:t>Is just instantiating world once the DOM loads</a:t>
            </a:r>
          </a:p>
          <a:p>
            <a:r>
              <a:rPr lang="en-US" dirty="0"/>
              <a:t>And then calling start which kicks off our “loop”</a:t>
            </a:r>
          </a:p>
        </p:txBody>
      </p:sp>
    </p:spTree>
    <p:extLst>
      <p:ext uri="{BB962C8B-B14F-4D97-AF65-F5344CB8AC3E}">
        <p14:creationId xmlns:p14="http://schemas.microsoft.com/office/powerpoint/2010/main" val="55869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02D3-C1C9-B72C-BAB3-1ABF3490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63FC-1ABD-78AB-BFDE-68AE8658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World.ts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Helpers are just ways to visually debug essentially</a:t>
            </a:r>
          </a:p>
          <a:p>
            <a:r>
              <a:rPr lang="en-US" dirty="0"/>
              <a:t>Axes helper shows the X,Y,Z coordinates</a:t>
            </a:r>
          </a:p>
          <a:p>
            <a:r>
              <a:rPr lang="en-US" dirty="0" err="1"/>
              <a:t>DirectionalLight</a:t>
            </a:r>
            <a:r>
              <a:rPr lang="en-US" dirty="0"/>
              <a:t> helper shows the….directional light size and orientation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0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C465-1813-4404-A3EF-02864D29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in THREE</a:t>
            </a: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C50CAD8F-6D13-29FE-99CD-E11EA1290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181" y="1690688"/>
            <a:ext cx="5307638" cy="4727812"/>
          </a:xfrm>
        </p:spPr>
      </p:pic>
    </p:spTree>
    <p:extLst>
      <p:ext uri="{BB962C8B-B14F-4D97-AF65-F5344CB8AC3E}">
        <p14:creationId xmlns:p14="http://schemas.microsoft.com/office/powerpoint/2010/main" val="113492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B88D-6419-4A12-1F53-F09E1EEB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9EBE-3A11-7686-C784-7BC11677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Scene.ts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Think of it as a level in a video game</a:t>
            </a:r>
          </a:p>
          <a:p>
            <a:r>
              <a:rPr lang="en-US" dirty="0"/>
              <a:t>Contains all your…stuff</a:t>
            </a:r>
          </a:p>
          <a:p>
            <a:r>
              <a:rPr lang="en-US" dirty="0"/>
              <a:t>Background Color</a:t>
            </a:r>
          </a:p>
          <a:p>
            <a:r>
              <a:rPr lang="en-US" dirty="0"/>
              <a:t>Fog</a:t>
            </a:r>
          </a:p>
          <a:p>
            <a:pPr lvl="1"/>
            <a:r>
              <a:rPr lang="en-US" dirty="0" err="1"/>
              <a:t>THREE.Color</a:t>
            </a:r>
            <a:r>
              <a:rPr lang="en-US" dirty="0"/>
              <a:t>()?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1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F4E3-F526-43D0-01C5-268EBF8C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A57B5-C471-28B2-2EE3-0964CEE0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PerspectiveCamera.ts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/>
              <a:t>Frustum</a:t>
            </a:r>
            <a:endParaRPr lang="en-US" i="1" dirty="0"/>
          </a:p>
          <a:p>
            <a:r>
              <a:rPr lang="en-US" dirty="0"/>
              <a:t>Types of Projection</a:t>
            </a:r>
          </a:p>
          <a:p>
            <a:pPr lvl="1"/>
            <a:r>
              <a:rPr lang="en-US" dirty="0"/>
              <a:t>Orthographic</a:t>
            </a:r>
          </a:p>
          <a:p>
            <a:pPr lvl="1"/>
            <a:r>
              <a:rPr lang="en-US" dirty="0"/>
              <a:t>Perspective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drawing of a prism&#10;&#10;Description automatically generated">
            <a:extLst>
              <a:ext uri="{FF2B5EF4-FFF2-40B4-BE49-F238E27FC236}">
                <a16:creationId xmlns:a16="http://schemas.microsoft.com/office/drawing/2014/main" id="{CE900DC3-166F-2876-BB34-CFB8B623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46" y="1027906"/>
            <a:ext cx="6626937" cy="3106377"/>
          </a:xfrm>
          <a:prstGeom prst="rect">
            <a:avLst/>
          </a:prstGeom>
        </p:spPr>
      </p:pic>
      <p:pic>
        <p:nvPicPr>
          <p:cNvPr id="7" name="Picture 6" descr="A diagram of a geometrical figure&#10;&#10;Description automatically generated">
            <a:extLst>
              <a:ext uri="{FF2B5EF4-FFF2-40B4-BE49-F238E27FC236}">
                <a16:creationId xmlns:a16="http://schemas.microsoft.com/office/drawing/2014/main" id="{18426E0B-DE30-EC38-A301-9BA282C8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746" y="4343247"/>
            <a:ext cx="4567959" cy="21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1524-B3E1-4173-2976-430DBDE9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OrbitController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C84C-0311-197A-98D1-96D9E7DF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OrbitController.ts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One of the THREE ”add-ons”</a:t>
            </a:r>
          </a:p>
          <a:p>
            <a:r>
              <a:rPr lang="en-US" dirty="0"/>
              <a:t>Must be imported separately</a:t>
            </a:r>
          </a:p>
          <a:p>
            <a:r>
              <a:rPr lang="en-US" dirty="0"/>
              <a:t>Additional </a:t>
            </a:r>
            <a:r>
              <a:rPr lang="en-US" i="1" dirty="0"/>
              <a:t>fun</a:t>
            </a:r>
            <a:r>
              <a:rPr lang="en-US" dirty="0"/>
              <a:t> options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21F9-30B7-A1B3-F492-BB1727A8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</a:t>
            </a:r>
            <a:r>
              <a:rPr lang="en-US" dirty="0" err="1"/>
              <a:t>three.js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EFEC-EA30-C5C7-6E37-B9813D34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F8FAFF"/>
                </a:solidFill>
                <a:effectLst/>
              </a:rPr>
              <a:t>Three.js</a:t>
            </a:r>
            <a:r>
              <a:rPr lang="en-US" b="0" i="0" dirty="0">
                <a:solidFill>
                  <a:srgbClr val="F8FAFF"/>
                </a:solidFill>
                <a:effectLst/>
              </a:rPr>
              <a:t> is a </a:t>
            </a:r>
            <a:r>
              <a:rPr lang="en-US" b="1" i="0" dirty="0">
                <a:solidFill>
                  <a:srgbClr val="F8FAFF"/>
                </a:solidFill>
                <a:effectLst/>
              </a:rPr>
              <a:t>popular, lightweight, open-source JavaScript library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used to create and display </a:t>
            </a:r>
            <a:r>
              <a:rPr lang="en-US" b="1" i="0" dirty="0">
                <a:solidFill>
                  <a:srgbClr val="F8FAFF"/>
                </a:solidFill>
                <a:effectLst/>
              </a:rPr>
              <a:t>3D graphics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in a web browser using WebGL (Web Graphics Library). It simplifies the process of working with 3D graphics by providing an easy-to-use API that handles complex WebGL programming behind the scenes.</a:t>
            </a:r>
          </a:p>
          <a:p>
            <a:endParaRPr lang="en-US" dirty="0">
              <a:solidFill>
                <a:srgbClr val="F8FA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4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2F45-ECDD-30BC-A8F6-58477AC5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B15F-BC2D-EF74-7AD6-AE01A9F8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Renderer.ts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WebGLRenderer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Settings</a:t>
            </a:r>
          </a:p>
          <a:p>
            <a:pPr lvl="2"/>
            <a:r>
              <a:rPr lang="en-US" dirty="0" err="1"/>
              <a:t>ShadowMaps</a:t>
            </a:r>
            <a:endParaRPr lang="en-US" dirty="0"/>
          </a:p>
          <a:p>
            <a:pPr lvl="2"/>
            <a:r>
              <a:rPr lang="en-US" dirty="0" err="1"/>
              <a:t>AntiAliasing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Etc.</a:t>
            </a:r>
          </a:p>
          <a:p>
            <a:pPr lvl="1"/>
            <a:r>
              <a:rPr lang="en-US" dirty="0"/>
              <a:t>Post Processing</a:t>
            </a:r>
          </a:p>
          <a:p>
            <a:pPr lvl="2"/>
            <a:r>
              <a:rPr lang="en-US" dirty="0"/>
              <a:t>Utilize THREE’s Effect Composer</a:t>
            </a:r>
          </a:p>
          <a:p>
            <a:pPr lvl="2"/>
            <a:r>
              <a:rPr lang="en-US" dirty="0"/>
              <a:t>Essentially a set of shaders for the whole screen (sometimes)</a:t>
            </a:r>
          </a:p>
          <a:p>
            <a:pPr lvl="2"/>
            <a:r>
              <a:rPr lang="en-US" dirty="0"/>
              <a:t>We’ll talk about the custom shaders later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DF3A22C-5987-A3DE-73D1-FF1E6372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03" y="1027906"/>
            <a:ext cx="7353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2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4B64-2EBC-97FA-2586-567EBC8F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7201-EE7D-024B-DF64-6973AC46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Resizer.ts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/>
              <a:t>Simply updates the projection matrix for the camera with the new aspect ratio of the window</a:t>
            </a:r>
          </a:p>
        </p:txBody>
      </p:sp>
    </p:spTree>
    <p:extLst>
      <p:ext uri="{BB962C8B-B14F-4D97-AF65-F5344CB8AC3E}">
        <p14:creationId xmlns:p14="http://schemas.microsoft.com/office/powerpoint/2010/main" val="195988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428B-DA9B-3CD0-1442-A5DD7182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Tales from 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844B-B15C-1329-731F-6A730340F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Loop.ts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/>
              <a:t>Backbone of the project</a:t>
            </a:r>
          </a:p>
          <a:p>
            <a:r>
              <a:rPr lang="en-US" dirty="0"/>
              <a:t>Main “loop” -&gt; update()</a:t>
            </a:r>
          </a:p>
          <a:p>
            <a:pPr lvl="1"/>
            <a:r>
              <a:rPr lang="en-US" dirty="0" err="1"/>
              <a:t>Clock.getDelta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Fixed Time Interval</a:t>
            </a:r>
          </a:p>
          <a:p>
            <a:pPr lvl="1"/>
            <a:r>
              <a:rPr lang="en-US" dirty="0"/>
              <a:t>Max Time Interval</a:t>
            </a:r>
          </a:p>
          <a:p>
            <a:r>
              <a:rPr lang="en-US" dirty="0"/>
              <a:t>Start and Stop </a:t>
            </a:r>
          </a:p>
          <a:p>
            <a:pPr lvl="1"/>
            <a:r>
              <a:rPr lang="en-US" dirty="0"/>
              <a:t>integration with the rest of the site</a:t>
            </a:r>
          </a:p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Click/Hover -&gt; Hover States</a:t>
            </a:r>
          </a:p>
          <a:p>
            <a:endParaRPr lang="en-US" dirty="0"/>
          </a:p>
        </p:txBody>
      </p:sp>
      <p:pic>
        <p:nvPicPr>
          <p:cNvPr id="8" name="Picture 7" descr="A cartoon character with a hat&#10;&#10;Description automatically generated">
            <a:extLst>
              <a:ext uri="{FF2B5EF4-FFF2-40B4-BE49-F238E27FC236}">
                <a16:creationId xmlns:a16="http://schemas.microsoft.com/office/drawing/2014/main" id="{87BE5948-A7B9-6631-DAB4-E3ACF538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53" y="11289"/>
            <a:ext cx="1226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UUUG_clipp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A18E-1EB6-097E-C12B-3B80A3DD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it 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574E1-D879-572D-4BD6-9B8F0A5C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85" y="3925094"/>
            <a:ext cx="2475706" cy="247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595FF-08B5-3CD1-FD6B-79D69324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54" y="1611666"/>
            <a:ext cx="5483577" cy="3084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F6942-7A16-3B53-BF8F-756055EA7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431" y="1027906"/>
            <a:ext cx="4596518" cy="256638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F2262-31D3-4F84-DA2F-8FA4CC258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77804" y="4390113"/>
            <a:ext cx="2520949" cy="2218435"/>
          </a:xfrm>
        </p:spPr>
      </p:pic>
    </p:spTree>
    <p:extLst>
      <p:ext uri="{BB962C8B-B14F-4D97-AF65-F5344CB8AC3E}">
        <p14:creationId xmlns:p14="http://schemas.microsoft.com/office/powerpoint/2010/main" val="16237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09F4-11EF-88C8-EE8A-1A5B0C9D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985D-0045-0EBE-50AA-B640733F4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29BF6FEA-0541-EA0A-B4C9-E57F7F0C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18" y="1825625"/>
            <a:ext cx="7737764" cy="43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8474-AF87-86DF-F7EF-13BA3DD1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and Example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0F0F-39BC-2425-9AB1-8A40117ED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Meshes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Textures</a:t>
            </a:r>
          </a:p>
          <a:p>
            <a:r>
              <a:rPr lang="en-US" dirty="0"/>
              <a:t>Geometries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SHADERS</a:t>
            </a:r>
          </a:p>
        </p:txBody>
      </p:sp>
    </p:spTree>
    <p:extLst>
      <p:ext uri="{BB962C8B-B14F-4D97-AF65-F5344CB8AC3E}">
        <p14:creationId xmlns:p14="http://schemas.microsoft.com/office/powerpoint/2010/main" val="44353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D405-DEB4-1BF2-A92D-13182F86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CUBE (Meshes)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E8A8-2DD4-20E6-A045-34B0F395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4557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StarterCube.ts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/>
              <a:t>Two Main Components</a:t>
            </a:r>
          </a:p>
          <a:p>
            <a:pPr lvl="1"/>
            <a:r>
              <a:rPr lang="en-US" dirty="0"/>
              <a:t>Geometry</a:t>
            </a:r>
          </a:p>
          <a:p>
            <a:pPr lvl="2"/>
            <a:r>
              <a:rPr lang="en-US" dirty="0"/>
              <a:t>Basic Shapes (Documentation)</a:t>
            </a:r>
          </a:p>
          <a:p>
            <a:pPr lvl="1"/>
            <a:r>
              <a:rPr lang="en-US" dirty="0"/>
              <a:t>Material</a:t>
            </a:r>
          </a:p>
          <a:p>
            <a:pPr lvl="2"/>
            <a:r>
              <a:rPr lang="en-US" dirty="0"/>
              <a:t>Properties (type dependent)</a:t>
            </a:r>
          </a:p>
          <a:p>
            <a:pPr lvl="2"/>
            <a:r>
              <a:rPr lang="en-US" dirty="0" err="1"/>
              <a:t>Shaderssssssss</a:t>
            </a:r>
            <a:r>
              <a:rPr lang="en-US" dirty="0"/>
              <a:t> (later)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Size,scale,position</a:t>
            </a:r>
            <a:r>
              <a:rPr lang="en-US" dirty="0"/>
              <a:t> and rotation</a:t>
            </a:r>
          </a:p>
          <a:p>
            <a:r>
              <a:rPr lang="en-US" dirty="0"/>
              <a:t>Interfaces with </a:t>
            </a:r>
            <a:r>
              <a:rPr lang="en-US" dirty="0" err="1"/>
              <a:t>interactables</a:t>
            </a:r>
            <a:r>
              <a:rPr lang="en-US" dirty="0"/>
              <a:t>/update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8AE6F230-7582-9C33-43CC-653F2B8045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1785388"/>
                  </p:ext>
                </p:extLst>
              </p:nvPr>
            </p:nvGraphicFramePr>
            <p:xfrm>
              <a:off x="7069199" y="0"/>
              <a:ext cx="4759202" cy="53661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59202" cy="536614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132672" ay="-1855237" az="-12095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Cube">
                <a:extLst>
                  <a:ext uri="{FF2B5EF4-FFF2-40B4-BE49-F238E27FC236}">
                    <a16:creationId xmlns:a16="http://schemas.microsoft.com/office/drawing/2014/main" id="{8AE6F230-7582-9C33-43CC-653F2B8045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9199" y="0"/>
                <a:ext cx="4759202" cy="5366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965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4CC6-C6FB-F75D-8D4A-EA7D9470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60B-5BA8-B1AD-2CBD-5F932437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calls basics </a:t>
            </a:r>
            <a:r>
              <a:rPr lang="en-US" i="1" dirty="0"/>
              <a:t>PRIMITIVES</a:t>
            </a:r>
          </a:p>
          <a:p>
            <a:pPr lvl="1"/>
            <a:r>
              <a:rPr lang="en-US" dirty="0"/>
              <a:t>Box, Sphere, Torus etc.</a:t>
            </a:r>
          </a:p>
          <a:p>
            <a:r>
              <a:rPr lang="en-US" dirty="0"/>
              <a:t>Wireframes use Wireframe Geometries (not covered here) -&gt; And then </a:t>
            </a:r>
            <a:r>
              <a:rPr lang="en-US" i="1" dirty="0" err="1"/>
              <a:t>LineSegments</a:t>
            </a:r>
            <a:r>
              <a:rPr lang="en-US" i="1" dirty="0"/>
              <a:t> </a:t>
            </a:r>
            <a:r>
              <a:rPr lang="en-US" dirty="0"/>
              <a:t>instead of Mesh</a:t>
            </a:r>
            <a:endParaRPr lang="en-US" i="1" dirty="0"/>
          </a:p>
          <a:p>
            <a:r>
              <a:rPr lang="en-US" dirty="0"/>
              <a:t>Points for point clouds and the like</a:t>
            </a:r>
          </a:p>
          <a:p>
            <a:r>
              <a:rPr lang="en-US" dirty="0"/>
              <a:t>Hand coded geometries can be achieved through </a:t>
            </a:r>
            <a:r>
              <a:rPr lang="en-US" dirty="0" err="1"/>
              <a:t>BufferGeometries</a:t>
            </a:r>
            <a:r>
              <a:rPr lang="en-US" dirty="0"/>
              <a:t> (not covered here)</a:t>
            </a:r>
          </a:p>
          <a:p>
            <a:r>
              <a:rPr lang="en-US" dirty="0"/>
              <a:t>Imported 3D models we will cover later</a:t>
            </a:r>
          </a:p>
        </p:txBody>
      </p:sp>
    </p:spTree>
    <p:extLst>
      <p:ext uri="{BB962C8B-B14F-4D97-AF65-F5344CB8AC3E}">
        <p14:creationId xmlns:p14="http://schemas.microsoft.com/office/powerpoint/2010/main" val="366218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person and a dog&#10;&#10;Description automatically generated">
            <a:extLst>
              <a:ext uri="{FF2B5EF4-FFF2-40B4-BE49-F238E27FC236}">
                <a16:creationId xmlns:a16="http://schemas.microsoft.com/office/drawing/2014/main" id="{082EE2DF-F1B6-69FB-ADC0-2F5B83E8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82" y="718432"/>
            <a:ext cx="5401775" cy="2710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628DB-F3FE-0D32-3F54-4004E2FB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in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7AC8-C92D-AE96-314B-AD9DEBA5D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</a:t>
            </a:r>
          </a:p>
          <a:p>
            <a:pPr lvl="1"/>
            <a:r>
              <a:rPr lang="en-US" dirty="0"/>
              <a:t>X,Y,Z</a:t>
            </a:r>
          </a:p>
          <a:p>
            <a:r>
              <a:rPr lang="en-US" dirty="0">
                <a:hlinkClick r:id="rId4"/>
              </a:rPr>
              <a:t>Quaternions</a:t>
            </a:r>
            <a:endParaRPr lang="en-US" dirty="0"/>
          </a:p>
          <a:p>
            <a:pPr lvl="1"/>
            <a:r>
              <a:rPr lang="en-US" dirty="0"/>
              <a:t>X,Y,Z,W</a:t>
            </a:r>
          </a:p>
          <a:p>
            <a:r>
              <a:rPr lang="en-US" dirty="0"/>
              <a:t>THREE uses quaternions under the hood</a:t>
            </a:r>
          </a:p>
          <a:p>
            <a:r>
              <a:rPr lang="en-US" sz="2400" b="0" i="0" dirty="0">
                <a:solidFill>
                  <a:srgbClr val="E8E8E8"/>
                </a:solidFill>
                <a:effectLst/>
              </a:rPr>
              <a:t>Due to the definition of Euler angles there is a mathematical singularity when the object longitudinal y </a:t>
            </a:r>
            <a:r>
              <a:rPr lang="en-US" sz="2400" b="0" i="0" baseline="-25000" dirty="0">
                <a:solidFill>
                  <a:srgbClr val="E8E8E8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E8E8E8"/>
                </a:solidFill>
                <a:effectLst/>
              </a:rPr>
              <a:t>-axis is pointed up or down (i.e. pitch approaches ±90°). This singularity is not present in the quaternion or directional cosine matrix (rotation n matrix) presentation.[GIMBAL LOCK]</a:t>
            </a:r>
            <a:endParaRPr lang="en-US" sz="2400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6C7D2CDD-2CB1-BF0C-46B1-1687B25B86B1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Share Tech Mono" panose="020B0509050000020004" pitchFamily="49" charset="77"/>
              </a:rPr>
              <a:t>Note that THREE expects Quaternions to be normalized.</a:t>
            </a:r>
          </a:p>
        </p:txBody>
      </p:sp>
    </p:spTree>
    <p:extLst>
      <p:ext uri="{BB962C8B-B14F-4D97-AF65-F5344CB8AC3E}">
        <p14:creationId xmlns:p14="http://schemas.microsoft.com/office/powerpoint/2010/main" val="33341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DFA8-3F6B-A4DC-8DDE-A5A11202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35E7-41FD-A37D-B62D-78451D40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how to </a:t>
            </a:r>
            <a:r>
              <a:rPr lang="en-US" i="1" dirty="0"/>
              <a:t>style</a:t>
            </a:r>
            <a:r>
              <a:rPr lang="en-US" dirty="0"/>
              <a:t> your geometries</a:t>
            </a:r>
          </a:p>
          <a:p>
            <a:pPr lvl="1"/>
            <a:r>
              <a:rPr lang="en-US" dirty="0" err="1"/>
              <a:t>MeshBasic</a:t>
            </a:r>
            <a:r>
              <a:rPr lang="en-US" dirty="0"/>
              <a:t> -&gt; basic, flat</a:t>
            </a:r>
          </a:p>
          <a:p>
            <a:pPr lvl="1"/>
            <a:r>
              <a:rPr lang="en-US" dirty="0" err="1"/>
              <a:t>MeshStandard</a:t>
            </a:r>
            <a:r>
              <a:rPr lang="en-US" dirty="0"/>
              <a:t> -&gt; physically based lighting (more expensive)</a:t>
            </a:r>
          </a:p>
          <a:p>
            <a:pPr lvl="1"/>
            <a:r>
              <a:rPr lang="en-US" dirty="0" err="1"/>
              <a:t>MeshPhong</a:t>
            </a:r>
            <a:r>
              <a:rPr lang="en-US" dirty="0"/>
              <a:t> -&gt; non physically based (cheaper)</a:t>
            </a:r>
          </a:p>
          <a:p>
            <a:pPr lvl="1"/>
            <a:r>
              <a:rPr lang="en-US" dirty="0"/>
              <a:t>Custom -&gt; we will cover when we get to shaders</a:t>
            </a:r>
          </a:p>
          <a:p>
            <a:r>
              <a:rPr lang="en-US" dirty="0"/>
              <a:t>Each type of material has different parameters and use cases. How they interact with light, ambient colors, fog etc.</a:t>
            </a:r>
          </a:p>
          <a:p>
            <a:r>
              <a:rPr lang="en-US" dirty="0"/>
              <a:t>We will cover </a:t>
            </a:r>
            <a:r>
              <a:rPr lang="en-US" i="1" dirty="0" err="1">
                <a:solidFill>
                  <a:schemeClr val="tx2"/>
                </a:solidFill>
              </a:rPr>
              <a:t>BasicMaterial.ts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in a bit</a:t>
            </a:r>
          </a:p>
        </p:txBody>
      </p:sp>
    </p:spTree>
    <p:extLst>
      <p:ext uri="{BB962C8B-B14F-4D97-AF65-F5344CB8AC3E}">
        <p14:creationId xmlns:p14="http://schemas.microsoft.com/office/powerpoint/2010/main" val="417928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82A2-79D0-9F09-FD17-A69BAFA7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then what the HECK is WebGL?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0BDC-6E30-0CCC-1151-C7159AE1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8FAFF"/>
                </a:solidFill>
                <a:effectLst/>
              </a:rPr>
              <a:t>WebGL (Web Graphics Library)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is a JavaScript API that allows you to render interactive 2D and 3D graphics within compatible web browsers without requiring plugins. It is based on </a:t>
            </a:r>
            <a:r>
              <a:rPr lang="en-US" b="1" i="0" dirty="0">
                <a:solidFill>
                  <a:srgbClr val="F8FAFF"/>
                </a:solidFill>
                <a:effectLst/>
              </a:rPr>
              <a:t>OpenGL ES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(Embedded Systems), a widely used graphics standard for mobile and embedded devices.</a:t>
            </a:r>
            <a:endParaRPr lang="en-US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57807FD8-205B-853B-95BB-477978132251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WHO CARES</a:t>
            </a:r>
          </a:p>
        </p:txBody>
      </p:sp>
    </p:spTree>
    <p:extLst>
      <p:ext uri="{BB962C8B-B14F-4D97-AF65-F5344CB8AC3E}">
        <p14:creationId xmlns:p14="http://schemas.microsoft.com/office/powerpoint/2010/main" val="153695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6B83-7863-DD90-97A2-A061329D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new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61C5-1184-8E4A-4E13-C5961E1A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World.ts</a:t>
            </a:r>
            <a:r>
              <a:rPr lang="en-US" i="1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Make a new Geometry first (any primitive)</a:t>
            </a:r>
          </a:p>
          <a:p>
            <a:r>
              <a:rPr lang="en-US" dirty="0"/>
              <a:t>Make a new Material </a:t>
            </a:r>
            <a:r>
              <a:rPr lang="en-US" sz="2000" dirty="0"/>
              <a:t>(any of the three previously mentioned)</a:t>
            </a:r>
          </a:p>
          <a:p>
            <a:r>
              <a:rPr lang="en-US" dirty="0"/>
              <a:t>Make a new Mesh</a:t>
            </a:r>
          </a:p>
          <a:p>
            <a:r>
              <a:rPr lang="en-US" dirty="0"/>
              <a:t>Set its position</a:t>
            </a:r>
          </a:p>
          <a:p>
            <a:r>
              <a:rPr lang="en-US" dirty="0"/>
              <a:t>Add to scene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78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4056-D4DF-D39E-CCFF-4F52095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B49D-28A2-4425-BF23-02E9234D9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1825625"/>
            <a:ext cx="11665527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u="sng" dirty="0">
                <a:solidFill>
                  <a:schemeClr val="tx2"/>
                </a:solidFill>
              </a:rPr>
              <a:t>const geo = new </a:t>
            </a:r>
            <a:r>
              <a:rPr lang="en-US" sz="2000" u="sng" dirty="0" err="1">
                <a:solidFill>
                  <a:schemeClr val="tx2"/>
                </a:solidFill>
              </a:rPr>
              <a:t>BoxGeometry</a:t>
            </a:r>
            <a:r>
              <a:rPr lang="en-US" sz="2000" u="sng" dirty="0">
                <a:solidFill>
                  <a:schemeClr val="tx2"/>
                </a:solidFill>
              </a:rPr>
              <a:t>(</a:t>
            </a:r>
            <a:r>
              <a:rPr lang="en-US" sz="2000" u="sng" dirty="0" err="1">
                <a:solidFill>
                  <a:schemeClr val="tx2"/>
                </a:solidFill>
              </a:rPr>
              <a:t>width,height,depth</a:t>
            </a:r>
            <a:r>
              <a:rPr lang="en-US" sz="2000" u="sng" dirty="0">
                <a:solidFill>
                  <a:schemeClr val="tx2"/>
                </a:solidFill>
              </a:rPr>
              <a:t>);</a:t>
            </a:r>
          </a:p>
          <a:p>
            <a:pPr marL="457200" lvl="1" indent="0">
              <a:buNone/>
            </a:pPr>
            <a:endParaRPr lang="en-US" sz="2000" u="sng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const mat = new </a:t>
            </a:r>
            <a:r>
              <a:rPr lang="en-US" sz="2000" dirty="0" err="1">
                <a:solidFill>
                  <a:schemeClr val="tx2"/>
                </a:solidFill>
              </a:rPr>
              <a:t>MeshBasicMaterial</a:t>
            </a:r>
            <a:r>
              <a:rPr lang="en-US" sz="2000" dirty="0">
                <a:solidFill>
                  <a:schemeClr val="tx2"/>
                </a:solidFill>
              </a:rPr>
              <a:t>(new </a:t>
            </a:r>
            <a:r>
              <a:rPr lang="en-US" sz="2000" dirty="0" err="1">
                <a:solidFill>
                  <a:schemeClr val="tx2"/>
                </a:solidFill>
              </a:rPr>
              <a:t>THREE.Color</a:t>
            </a:r>
            <a:r>
              <a:rPr lang="en-US" sz="2000" dirty="0">
                <a:solidFill>
                  <a:schemeClr val="tx2"/>
                </a:solidFill>
              </a:rPr>
              <a:t>().</a:t>
            </a:r>
            <a:r>
              <a:rPr lang="en-US" sz="2000" dirty="0" err="1">
                <a:solidFill>
                  <a:schemeClr val="tx2"/>
                </a:solidFill>
              </a:rPr>
              <a:t>setRGB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err="1">
                <a:solidFill>
                  <a:schemeClr val="tx2"/>
                </a:solidFill>
              </a:rPr>
              <a:t>r,g,b</a:t>
            </a:r>
            <a:r>
              <a:rPr lang="en-US" sz="2000" dirty="0">
                <a:solidFill>
                  <a:schemeClr val="tx2"/>
                </a:solidFill>
              </a:rPr>
              <a:t>));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const mesh = new Mesh(</a:t>
            </a:r>
            <a:r>
              <a:rPr lang="en-US" sz="2000" dirty="0" err="1">
                <a:solidFill>
                  <a:schemeClr val="tx2"/>
                </a:solidFill>
              </a:rPr>
              <a:t>geo,mat</a:t>
            </a:r>
            <a:r>
              <a:rPr lang="en-US" sz="2000" dirty="0">
                <a:solidFill>
                  <a:schemeClr val="tx2"/>
                </a:solidFill>
              </a:rPr>
              <a:t>);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chemeClr val="tx2"/>
                </a:solidFill>
              </a:rPr>
              <a:t>mesh.position.set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err="1">
                <a:solidFill>
                  <a:schemeClr val="tx2"/>
                </a:solidFill>
              </a:rPr>
              <a:t>x,y,z</a:t>
            </a:r>
            <a:r>
              <a:rPr lang="en-US" sz="2000" dirty="0">
                <a:solidFill>
                  <a:schemeClr val="tx2"/>
                </a:solidFill>
              </a:rPr>
              <a:t>);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 err="1">
                <a:solidFill>
                  <a:schemeClr val="tx2"/>
                </a:solidFill>
              </a:rPr>
              <a:t>this.scene.add</a:t>
            </a:r>
            <a:r>
              <a:rPr lang="en-US" sz="2000" dirty="0">
                <a:solidFill>
                  <a:schemeClr val="tx2"/>
                </a:solidFill>
              </a:rPr>
              <a:t>(mesh);</a:t>
            </a:r>
          </a:p>
          <a:p>
            <a:endParaRPr lang="en-US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9828FA3-A1C7-A556-D344-1FD9710F14A1}"/>
              </a:ext>
            </a:extLst>
          </p:cNvPr>
          <p:cNvSpPr/>
          <p:nvPr/>
        </p:nvSpPr>
        <p:spPr>
          <a:xfrm>
            <a:off x="6096000" y="1540323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Share Tech Mono" panose="020B0509050000020004" pitchFamily="49" charset="77"/>
              </a:rPr>
              <a:t>wow-</a:t>
            </a:r>
            <a:r>
              <a:rPr lang="en-US" dirty="0" err="1">
                <a:solidFill>
                  <a:schemeClr val="accent3"/>
                </a:solidFill>
                <a:latin typeface="Share Tech Mono" panose="020B0509050000020004" pitchFamily="49" charset="77"/>
              </a:rPr>
              <a:t>ee</a:t>
            </a:r>
            <a:endParaRPr lang="en-US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222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301E-2419-078E-7D03-EB25E36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 make it 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0805A-F5D6-F55A-6094-7ADA88B2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make a new Class in Components</a:t>
            </a:r>
          </a:p>
          <a:p>
            <a:r>
              <a:rPr lang="en-US" dirty="0"/>
              <a:t>Interface with either the hover or click</a:t>
            </a:r>
          </a:p>
          <a:p>
            <a:pPr lvl="1"/>
            <a:r>
              <a:rPr lang="en-US" dirty="0" err="1"/>
              <a:t>Hoverable</a:t>
            </a:r>
            <a:r>
              <a:rPr lang="en-US" dirty="0"/>
              <a:t>, Clickable</a:t>
            </a:r>
          </a:p>
          <a:p>
            <a:r>
              <a:rPr lang="en-US" dirty="0"/>
              <a:t>Do SOMETHING</a:t>
            </a:r>
          </a:p>
          <a:p>
            <a:pPr lvl="1"/>
            <a:r>
              <a:rPr lang="en-US" dirty="0"/>
              <a:t>Size, scale, color, SHWATEVER</a:t>
            </a:r>
          </a:p>
        </p:txBody>
      </p:sp>
    </p:spTree>
    <p:extLst>
      <p:ext uri="{BB962C8B-B14F-4D97-AF65-F5344CB8AC3E}">
        <p14:creationId xmlns:p14="http://schemas.microsoft.com/office/powerpoint/2010/main" val="387760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BA26-2AEB-24B5-1651-635CC15B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Sine and Cosine</a:t>
            </a:r>
          </a:p>
        </p:txBody>
      </p:sp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8E8560E-E3DC-9886-A2CC-EFDD8F0F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0" y="1825625"/>
            <a:ext cx="4429740" cy="4351338"/>
          </a:xfrm>
          <a:prstGeom prst="rect">
            <a:avLst/>
          </a:pr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CFB2B-E8C0-90F3-81D1-60FA707D8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Convenient for “</a:t>
            </a:r>
            <a:r>
              <a:rPr lang="en-US" i="1" dirty="0"/>
              <a:t>back and forth</a:t>
            </a:r>
            <a:r>
              <a:rPr lang="en-US" dirty="0"/>
              <a:t>” type motion</a:t>
            </a:r>
          </a:p>
          <a:p>
            <a:r>
              <a:rPr lang="en-US" dirty="0"/>
              <a:t>Works well with </a:t>
            </a:r>
            <a:r>
              <a:rPr lang="en-US" dirty="0" err="1"/>
              <a:t>performance.now</a:t>
            </a:r>
            <a:r>
              <a:rPr lang="en-US" dirty="0"/>
              <a:t>(), but not </a:t>
            </a:r>
            <a:r>
              <a:rPr lang="en-US" dirty="0" err="1"/>
              <a:t>deltaTime</a:t>
            </a:r>
            <a:endParaRPr lang="en-US" dirty="0"/>
          </a:p>
          <a:p>
            <a:r>
              <a:rPr lang="en-US" dirty="0"/>
              <a:t>Keep in mind the magnitude of the input milliseconds vs seconds etc.</a:t>
            </a:r>
          </a:p>
        </p:txBody>
      </p:sp>
    </p:spTree>
    <p:extLst>
      <p:ext uri="{BB962C8B-B14F-4D97-AF65-F5344CB8AC3E}">
        <p14:creationId xmlns:p14="http://schemas.microsoft.com/office/powerpoint/2010/main" val="257777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D52B-BF9E-6CA9-8E08-EDD326C0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553E2-0AEF-53A1-C6F8-5603FC9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animations</a:t>
            </a:r>
          </a:p>
          <a:p>
            <a:r>
              <a:rPr lang="en-US" dirty="0"/>
              <a:t>I won’t cover here but, in my experience, plays nicely with THREE</a:t>
            </a:r>
          </a:p>
          <a:p>
            <a:r>
              <a:rPr lang="en-US" dirty="0"/>
              <a:t>Try it out if you feel like being </a:t>
            </a:r>
            <a:r>
              <a:rPr lang="en-US" i="1" dirty="0"/>
              <a:t>COOL AS HELL</a:t>
            </a:r>
          </a:p>
        </p:txBody>
      </p:sp>
    </p:spTree>
    <p:extLst>
      <p:ext uri="{BB962C8B-B14F-4D97-AF65-F5344CB8AC3E}">
        <p14:creationId xmlns:p14="http://schemas.microsoft.com/office/powerpoint/2010/main" val="2048071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B3A4-3924-04B6-C22B-35F660CD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B092-FC90-637C-6475-E0527B32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Ambient</a:t>
            </a:r>
          </a:p>
          <a:p>
            <a:r>
              <a:rPr lang="en-US" dirty="0"/>
              <a:t>Directional</a:t>
            </a:r>
          </a:p>
          <a:p>
            <a:r>
              <a:rPr lang="en-US" dirty="0"/>
              <a:t>Hemisphere</a:t>
            </a:r>
          </a:p>
          <a:p>
            <a:r>
              <a:rPr lang="en-US" dirty="0"/>
              <a:t>Point</a:t>
            </a:r>
          </a:p>
          <a:p>
            <a:r>
              <a:rPr lang="en-US" dirty="0" err="1"/>
              <a:t>RectArea</a:t>
            </a:r>
            <a:endParaRPr lang="en-US" dirty="0"/>
          </a:p>
          <a:p>
            <a:r>
              <a:rPr lang="en-US" dirty="0"/>
              <a:t>Spot</a:t>
            </a:r>
          </a:p>
          <a:p>
            <a:endParaRPr lang="en-US" dirty="0"/>
          </a:p>
        </p:txBody>
      </p:sp>
      <p:pic>
        <p:nvPicPr>
          <p:cNvPr id="5" name="Picture 4" descr="A diagram of different light types&#10;&#10;Description automatically generated">
            <a:extLst>
              <a:ext uri="{FF2B5EF4-FFF2-40B4-BE49-F238E27FC236}">
                <a16:creationId xmlns:a16="http://schemas.microsoft.com/office/drawing/2014/main" id="{2594A282-008C-EDC9-5BB7-849B886C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95" y="814773"/>
            <a:ext cx="6596605" cy="43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9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F857-D819-1C7E-25D1-98CEBB4F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22BB-60D1-EF6A-5620-128214E1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DirectionalLight.ts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achieve shadows, a few things need to happen</a:t>
            </a:r>
          </a:p>
          <a:p>
            <a:pPr lvl="1"/>
            <a:r>
              <a:rPr lang="en-US" dirty="0"/>
              <a:t>The renderer needs </a:t>
            </a:r>
            <a:r>
              <a:rPr lang="en-US" dirty="0" err="1"/>
              <a:t>ShadowMaps</a:t>
            </a:r>
            <a:r>
              <a:rPr lang="en-US" dirty="0"/>
              <a:t> enabled</a:t>
            </a:r>
          </a:p>
          <a:p>
            <a:pPr lvl="1"/>
            <a:r>
              <a:rPr lang="en-US" dirty="0"/>
              <a:t>The object needs to be able to cast shadows</a:t>
            </a:r>
          </a:p>
          <a:p>
            <a:pPr lvl="2"/>
            <a:r>
              <a:rPr lang="en-US" dirty="0"/>
              <a:t>Generally, </a:t>
            </a:r>
            <a:r>
              <a:rPr lang="en-US" dirty="0" err="1">
                <a:solidFill>
                  <a:schemeClr val="tx2"/>
                </a:solidFill>
              </a:rPr>
              <a:t>mesh.castShadow</a:t>
            </a:r>
            <a:r>
              <a:rPr lang="en-US" dirty="0">
                <a:solidFill>
                  <a:schemeClr val="tx2"/>
                </a:solidFill>
              </a:rPr>
              <a:t>=true;</a:t>
            </a:r>
          </a:p>
          <a:p>
            <a:pPr lvl="1"/>
            <a:r>
              <a:rPr lang="en-US" dirty="0"/>
              <a:t>And in order to receive shadows</a:t>
            </a:r>
          </a:p>
          <a:p>
            <a:pPr lvl="2"/>
            <a:r>
              <a:rPr lang="en-US" dirty="0" err="1">
                <a:solidFill>
                  <a:schemeClr val="tx2"/>
                </a:solidFill>
              </a:rPr>
              <a:t>mesh.receiveShadow</a:t>
            </a:r>
            <a:r>
              <a:rPr lang="en-US" dirty="0">
                <a:solidFill>
                  <a:schemeClr val="tx2"/>
                </a:solidFill>
              </a:rPr>
              <a:t>=true;</a:t>
            </a:r>
          </a:p>
          <a:p>
            <a:r>
              <a:rPr lang="en-US" dirty="0"/>
              <a:t>A lot of settings in here (ignore for now except for radius, and far, near, left and right</a:t>
            </a:r>
          </a:p>
          <a:p>
            <a:pPr lvl="1"/>
            <a:r>
              <a:rPr lang="en-US" dirty="0"/>
              <a:t>These have some part to play on the </a:t>
            </a:r>
            <a:r>
              <a:rPr lang="en-US" i="1" dirty="0"/>
              <a:t>softness </a:t>
            </a:r>
            <a:r>
              <a:rPr lang="en-US" dirty="0"/>
              <a:t>and the area the light will cover</a:t>
            </a:r>
          </a:p>
        </p:txBody>
      </p:sp>
    </p:spTree>
    <p:extLst>
      <p:ext uri="{BB962C8B-B14F-4D97-AF65-F5344CB8AC3E}">
        <p14:creationId xmlns:p14="http://schemas.microsoft.com/office/powerpoint/2010/main" val="3426587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AFCA-9B0F-12DD-D8B2-08345B15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 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2211-8ACB-933F-D881-38726311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Duck.ts</a:t>
            </a:r>
            <a:endParaRPr lang="en-US" i="1" dirty="0">
              <a:solidFill>
                <a:schemeClr val="tx2"/>
              </a:solidFill>
            </a:endParaRPr>
          </a:p>
          <a:p>
            <a:r>
              <a:rPr lang="en-US" dirty="0"/>
              <a:t>Loads async, so need to keep that in mind. Modifications needs to happen </a:t>
            </a:r>
            <a:r>
              <a:rPr lang="en-US" i="1" dirty="0"/>
              <a:t>AFTER</a:t>
            </a:r>
            <a:r>
              <a:rPr lang="en-US" dirty="0"/>
              <a:t> it loads</a:t>
            </a:r>
          </a:p>
          <a:p>
            <a:r>
              <a:rPr lang="en-US" dirty="0"/>
              <a:t>OBJ files have a a few components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duck.jpg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-&gt; texture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duck.mtl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-&gt; material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duck.obj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-&gt; the vertices/objects and how to apply material</a:t>
            </a:r>
          </a:p>
          <a:p>
            <a:r>
              <a:rPr lang="en-US" dirty="0"/>
              <a:t>OBJ files can have multiple “objects” and multiple “materials/textures”</a:t>
            </a:r>
          </a:p>
          <a:p>
            <a:r>
              <a:rPr lang="en-US" dirty="0"/>
              <a:t>THREE treats them as a Group</a:t>
            </a:r>
          </a:p>
          <a:p>
            <a:r>
              <a:rPr lang="en-US" dirty="0"/>
              <a:t>Each model needs to sort of be treated individually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80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E286-2EA1-6649-F859-8BC35D87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3D Model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4368-12AC-F3A6-CFB0-1853E1CD9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GLTBLoader</a:t>
            </a:r>
            <a:r>
              <a:rPr lang="en-US" dirty="0"/>
              <a:t> -&gt; preferred but maybe less ubiquitous </a:t>
            </a:r>
          </a:p>
          <a:p>
            <a:pPr lvl="1"/>
            <a:r>
              <a:rPr lang="en-US" dirty="0"/>
              <a:t>Can contain everything from textures to lights to animations</a:t>
            </a:r>
          </a:p>
          <a:p>
            <a:pPr algn="l"/>
            <a:r>
              <a:rPr lang="en-US" b="0" i="0" dirty="0">
                <a:effectLst/>
              </a:rPr>
              <a:t>3DM -&gt; Rhino files</a:t>
            </a:r>
          </a:p>
          <a:p>
            <a:pPr algn="l"/>
            <a:r>
              <a:rPr lang="en-US" dirty="0"/>
              <a:t>DRACO -&gt; Draco compressed files</a:t>
            </a:r>
          </a:p>
          <a:p>
            <a:pPr algn="l"/>
            <a:r>
              <a:rPr lang="en-US" dirty="0" err="1"/>
              <a:t>LDraw</a:t>
            </a:r>
            <a:r>
              <a:rPr lang="en-US" dirty="0"/>
              <a:t> -&gt; Lego files??</a:t>
            </a:r>
          </a:p>
          <a:p>
            <a:pPr algn="l"/>
            <a:r>
              <a:rPr lang="en-US" dirty="0"/>
              <a:t>Etc.</a:t>
            </a:r>
          </a:p>
          <a:p>
            <a:pPr algn="l"/>
            <a:endParaRPr lang="en-US" dirty="0"/>
          </a:p>
          <a:p>
            <a:pPr algn="l"/>
            <a:endParaRPr lang="en-US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2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B614-7223-862D-2224-2BAF1E0A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importing another custom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1FED-EEBA-92DC-4BDF-8DA508A5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hlinkClick r:id="rId3"/>
              </a:rPr>
              <a:t>https://free3d.com/3d-models/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Make sure its an OBJ</a:t>
            </a:r>
          </a:p>
          <a:p>
            <a:pPr lvl="1"/>
            <a:r>
              <a:rPr lang="en-US" dirty="0"/>
              <a:t>Place in public</a:t>
            </a:r>
          </a:p>
        </p:txBody>
      </p:sp>
    </p:spTree>
    <p:extLst>
      <p:ext uri="{BB962C8B-B14F-4D97-AF65-F5344CB8AC3E}">
        <p14:creationId xmlns:p14="http://schemas.microsoft.com/office/powerpoint/2010/main" val="86892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9BDC-27B5-1EED-64BA-F7787025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01DE-7310-CEE8-ED86-1070C6CA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THREEJS</a:t>
            </a:r>
            <a:endParaRPr lang="en-US" dirty="0"/>
          </a:p>
          <a:p>
            <a:r>
              <a:rPr lang="en-US" dirty="0">
                <a:hlinkClick r:id="rId3"/>
              </a:rPr>
              <a:t>Penderecki’s Garden</a:t>
            </a:r>
            <a:endParaRPr lang="en-US" dirty="0"/>
          </a:p>
          <a:p>
            <a:r>
              <a:rPr lang="en-US" dirty="0">
                <a:hlinkClick r:id="rId4"/>
              </a:rPr>
              <a:t>Mother’s Day</a:t>
            </a:r>
            <a:endParaRPr lang="en-US" dirty="0"/>
          </a:p>
          <a:p>
            <a:r>
              <a:rPr lang="en-US" dirty="0">
                <a:hlinkClick r:id="rId5"/>
              </a:rPr>
              <a:t>Bruno Simon</a:t>
            </a:r>
            <a:endParaRPr lang="en-US" dirty="0"/>
          </a:p>
          <a:p>
            <a:r>
              <a:rPr lang="en-US" dirty="0">
                <a:hlinkClick r:id="rId6"/>
              </a:rPr>
              <a:t>…me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58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A91-81F7-F9F9-BF79-770ACD57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0F91-E2A5-9C73-1B01-C620140D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TexureSphere.ts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i="1" dirty="0"/>
          </a:p>
          <a:p>
            <a:r>
              <a:rPr lang="en-US" dirty="0"/>
              <a:t>Also load textures async</a:t>
            </a:r>
          </a:p>
          <a:p>
            <a:r>
              <a:rPr lang="en-US" dirty="0"/>
              <a:t>Be careful how they will apply (top of sphere)</a:t>
            </a:r>
          </a:p>
          <a:p>
            <a:r>
              <a:rPr lang="en-US" dirty="0"/>
              <a:t>Textures are very memory expensive </a:t>
            </a:r>
          </a:p>
          <a:p>
            <a:pPr lvl="1"/>
            <a:r>
              <a:rPr lang="en-US" b="0" i="0" dirty="0">
                <a:effectLst/>
              </a:rPr>
              <a:t>textures take </a:t>
            </a:r>
            <a:r>
              <a:rPr lang="en-US" dirty="0"/>
              <a:t>width * height * 4 * 1.33</a:t>
            </a:r>
            <a:r>
              <a:rPr lang="en-US" b="0" i="0" dirty="0">
                <a:effectLst/>
              </a:rPr>
              <a:t> bytes of memory.</a:t>
            </a:r>
          </a:p>
          <a:p>
            <a:r>
              <a:rPr lang="en-US" dirty="0"/>
              <a:t>Type of filtering is important</a:t>
            </a:r>
          </a:p>
          <a:p>
            <a:pPr lvl="1"/>
            <a:r>
              <a:rPr lang="en-US" dirty="0"/>
              <a:t>Linear vs Nearest etc.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3552B6-49C3-45F6-9B37-294E6E29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18" y="748441"/>
            <a:ext cx="6137564" cy="25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5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A9DC-4A55-240F-4FCF-E1D3A09A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What are UVs?</a:t>
            </a:r>
            <a:endParaRPr lang="en-US" b="0" i="0" dirty="0">
              <a:effectLst/>
            </a:endParaRPr>
          </a:p>
        </p:txBody>
      </p:sp>
      <p:pic>
        <p:nvPicPr>
          <p:cNvPr id="5" name="Picture 4" descr="A colorful cube with lines on it&#10;&#10;Description automatically generated">
            <a:extLst>
              <a:ext uri="{FF2B5EF4-FFF2-40B4-BE49-F238E27FC236}">
                <a16:creationId xmlns:a16="http://schemas.microsoft.com/office/drawing/2014/main" id="{5D936794-8DE4-F92E-3EE7-05B6ACD5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8" y="1825625"/>
            <a:ext cx="4373204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BC05C-64E3-218C-82D4-4B41E3BF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U and V</a:t>
            </a:r>
            <a:r>
              <a:rPr lang="en-US" b="0" i="0" dirty="0">
                <a:effectLst/>
              </a:rPr>
              <a:t> are the 2D axes (like X and Y in 3D space) used to define how a flat image (texture) wraps around a 3D mesh.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UV mapping is the process of "unfolding" a 3D model into 2D space so textures can be applied accurately.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62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test&#10;&#10;Description automatically generated">
            <a:extLst>
              <a:ext uri="{FF2B5EF4-FFF2-40B4-BE49-F238E27FC236}">
                <a16:creationId xmlns:a16="http://schemas.microsoft.com/office/drawing/2014/main" id="{BA4F12EF-23BF-7AB1-0106-9F0C5544DD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579613"/>
            <a:ext cx="4547656" cy="51325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8AA786-6F00-3E44-22BA-0735571C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8C088-6F6D-2B78-317E-886C3481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4345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BasicMaterial.ts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BasicFragment.glsl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csm_DiffuseColor</a:t>
            </a:r>
            <a:r>
              <a:rPr lang="en-US" dirty="0"/>
              <a:t> is taking these values and mapping them to the output color which produces the gradient effect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9F109EFC-A96C-BB73-7B61-EC54D0A9B104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THAT WAS A SHADER</a:t>
            </a:r>
          </a:p>
        </p:txBody>
      </p:sp>
    </p:spTree>
    <p:extLst>
      <p:ext uri="{BB962C8B-B14F-4D97-AF65-F5344CB8AC3E}">
        <p14:creationId xmlns:p14="http://schemas.microsoft.com/office/powerpoint/2010/main" val="14107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7C10-64D4-7FE6-BEBB-1B6BAA5D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UVs of a Sphere</a:t>
            </a:r>
          </a:p>
        </p:txBody>
      </p:sp>
      <p:pic>
        <p:nvPicPr>
          <p:cNvPr id="6" name="Content Placeholder 5" descr="A colorful sphere with numbers&#10;&#10;Description automatically generated">
            <a:extLst>
              <a:ext uri="{FF2B5EF4-FFF2-40B4-BE49-F238E27FC236}">
                <a16:creationId xmlns:a16="http://schemas.microsoft.com/office/drawing/2014/main" id="{FAA1351C-DFC4-5155-4C00-3ACB46BF2D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850159"/>
            <a:ext cx="4538205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8B59F-B781-185A-FBF8-21CA6E96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504" y="1850159"/>
            <a:ext cx="5181600" cy="4351338"/>
          </a:xfrm>
        </p:spPr>
        <p:txBody>
          <a:bodyPr/>
          <a:lstStyle/>
          <a:p>
            <a:r>
              <a:rPr lang="en-US" dirty="0"/>
              <a:t>Textures will warp at the poles</a:t>
            </a:r>
          </a:p>
          <a:p>
            <a:r>
              <a:rPr lang="en-US" dirty="0"/>
              <a:t>There are ways around this, but we won’t cover them here</a:t>
            </a:r>
          </a:p>
        </p:txBody>
      </p:sp>
    </p:spTree>
    <p:extLst>
      <p:ext uri="{BB962C8B-B14F-4D97-AF65-F5344CB8AC3E}">
        <p14:creationId xmlns:p14="http://schemas.microsoft.com/office/powerpoint/2010/main" val="1644255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466AC85-3EDF-F4E7-5A59-E87B642A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55" y="783220"/>
            <a:ext cx="8707582" cy="5709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1D2EA-D61D-6970-E907-592D120F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71A3-F3E8-C17F-8F9D-B6996330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7125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Three is doing a ton of stuff under the hood to render our scene</a:t>
            </a:r>
          </a:p>
          <a:p>
            <a:r>
              <a:rPr lang="en-US" sz="2000" dirty="0" err="1"/>
              <a:t>Spector.js</a:t>
            </a:r>
            <a:endParaRPr lang="en-US" sz="2000" dirty="0"/>
          </a:p>
          <a:p>
            <a:pPr lvl="1"/>
            <a:r>
              <a:rPr lang="en-US" sz="1600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404445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4B42-D1E2-6906-51F0-CF71268B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Material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BB19-0C89-9EAA-563E-48B227FDB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isn’t an example here, but if you were to use the default method to add your own </a:t>
            </a:r>
            <a:r>
              <a:rPr lang="en-US" i="1" dirty="0"/>
              <a:t>SHADERS</a:t>
            </a:r>
            <a:r>
              <a:rPr lang="en-US" dirty="0"/>
              <a:t> you would nuke all the nice things that THREE is doing for you and rebuild them by hand  </a:t>
            </a:r>
          </a:p>
          <a:p>
            <a:pPr lvl="1"/>
            <a:r>
              <a:rPr lang="en-US" dirty="0" err="1"/>
              <a:t>ShaderChunks</a:t>
            </a:r>
            <a:endParaRPr lang="en-US" dirty="0"/>
          </a:p>
          <a:p>
            <a:r>
              <a:rPr lang="en-US" dirty="0"/>
              <a:t>Therefore, we utilize the library </a:t>
            </a:r>
            <a:r>
              <a:rPr lang="en-US" i="1" dirty="0">
                <a:solidFill>
                  <a:schemeClr val="accent3"/>
                </a:solidFill>
              </a:rPr>
              <a:t>THREE-CUSTOM-MATERIAL</a:t>
            </a:r>
            <a:r>
              <a:rPr lang="en-US" i="1" dirty="0"/>
              <a:t> </a:t>
            </a:r>
            <a:r>
              <a:rPr lang="en-US" dirty="0"/>
              <a:t>and work in their framework instead</a:t>
            </a:r>
          </a:p>
          <a:p>
            <a:r>
              <a:rPr lang="en-US" dirty="0"/>
              <a:t>This means instead of modifying </a:t>
            </a:r>
            <a:r>
              <a:rPr lang="en-US" dirty="0" err="1"/>
              <a:t>gl_Position</a:t>
            </a:r>
            <a:r>
              <a:rPr lang="en-US" dirty="0"/>
              <a:t> we would modify </a:t>
            </a:r>
            <a:r>
              <a:rPr lang="en-US" dirty="0" err="1"/>
              <a:t>csm_Position</a:t>
            </a:r>
            <a:endParaRPr lang="en-US" dirty="0"/>
          </a:p>
          <a:p>
            <a:pPr lvl="1"/>
            <a:r>
              <a:rPr lang="en-US" dirty="0"/>
              <a:t>HAVE to look at their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82988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0387-7B82-1C96-B652-C46D581E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up what even is a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92B2B-33BF-511F-A8AB-20588198A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AFF"/>
                </a:solidFill>
                <a:effectLst/>
              </a:rPr>
              <a:t>A </a:t>
            </a:r>
            <a:r>
              <a:rPr lang="en-US" b="1" i="0" dirty="0">
                <a:solidFill>
                  <a:srgbClr val="F8FAFF"/>
                </a:solidFill>
                <a:effectLst/>
              </a:rPr>
              <a:t>shader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is a small program that runs on the </a:t>
            </a:r>
            <a:r>
              <a:rPr lang="en-US" b="1" i="0" dirty="0">
                <a:solidFill>
                  <a:srgbClr val="F8FAFF"/>
                </a:solidFill>
                <a:effectLst/>
              </a:rPr>
              <a:t>GPU (Graphics Processing Unit)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and is primarily used to control how graphics are rendered in real-time. Shaders define how objects are colored, lit, and transformed on the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71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13AA-786A-C52F-AF92-F8B9B177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</p:txBody>
      </p:sp>
      <p:pic>
        <p:nvPicPr>
          <p:cNvPr id="5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6D219D7-FDF4-FED0-BDB8-9E9218DC5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2598"/>
            <a:ext cx="10515600" cy="3697391"/>
          </a:xfrm>
        </p:spPr>
      </p:pic>
    </p:spTree>
    <p:extLst>
      <p:ext uri="{BB962C8B-B14F-4D97-AF65-F5344CB8AC3E}">
        <p14:creationId xmlns:p14="http://schemas.microsoft.com/office/powerpoint/2010/main" val="1206668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CFB0-343A-B035-F93D-F9086A5F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Share Tech Mono" panose="020B0509050000020004" pitchFamily="49" charset="77"/>
                <a:ea typeface="+mj-ea"/>
                <a:cs typeface="+mj-cs"/>
              </a:rPr>
              <a:t>Quick detour into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03D51-9952-8956-73CC-85AE6D319CA5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Share Tech Mono" panose="020B0509050000020004" pitchFamily="49" charset="77"/>
              </a:rPr>
              <a:t>When we write a shader, we are writing a program that runs in PARALLEL for all vertices and pixels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Share Tech Mono" panose="020B0509050000020004" pitchFamily="49" charset="77"/>
              </a:rPr>
              <a:t>Each program doesn’t know about the others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Share Tech Mono" panose="020B0509050000020004" pitchFamily="49" charset="7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Share Tech Mono" panose="020B0509050000020004" pitchFamily="49" charset="77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FC1061-2DC8-D7E2-ABEF-17310E18F8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94"/>
            <a:ext cx="5181600" cy="2937600"/>
          </a:xfrm>
          <a:noFill/>
        </p:spPr>
      </p:pic>
    </p:spTree>
    <p:extLst>
      <p:ext uri="{BB962C8B-B14F-4D97-AF65-F5344CB8AC3E}">
        <p14:creationId xmlns:p14="http://schemas.microsoft.com/office/powerpoint/2010/main" val="4060258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FC67-B7E3-F453-0B01-1F99DB67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CPU vs GPU</a:t>
            </a:r>
          </a:p>
        </p:txBody>
      </p:sp>
      <p:pic>
        <p:nvPicPr>
          <p:cNvPr id="4" name="videoplayback.mp4">
            <a:hlinkClick r:id="" action="ppaction://media"/>
            <a:extLst>
              <a:ext uri="{FF2B5EF4-FFF2-40B4-BE49-F238E27FC236}">
                <a16:creationId xmlns:a16="http://schemas.microsoft.com/office/drawing/2014/main" id="{3B068E94-933D-3B3E-1882-8C4CAAC9C4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5668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839D-7456-F0DE-E7E8-F0A9A369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even doing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66BBB-570F-42FF-A8AA-027A4E476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r>
              <a:rPr lang="en-US" sz="2000" dirty="0"/>
              <a:t>Basic project structure</a:t>
            </a:r>
          </a:p>
          <a:p>
            <a:pPr lvl="1"/>
            <a:r>
              <a:rPr lang="en-US" sz="2000" dirty="0"/>
              <a:t>Renderer</a:t>
            </a:r>
          </a:p>
          <a:p>
            <a:pPr lvl="1"/>
            <a:r>
              <a:rPr lang="en-US" sz="2000" dirty="0"/>
              <a:t>Resizer</a:t>
            </a:r>
          </a:p>
          <a:p>
            <a:pPr lvl="1"/>
            <a:r>
              <a:rPr lang="en-US" sz="2000" dirty="0"/>
              <a:t>Scenes</a:t>
            </a:r>
          </a:p>
          <a:p>
            <a:pPr lvl="1"/>
            <a:r>
              <a:rPr lang="en-US" sz="2000" dirty="0"/>
              <a:t>“Game” Loop</a:t>
            </a:r>
          </a:p>
          <a:p>
            <a:pPr lvl="1"/>
            <a:r>
              <a:rPr lang="en-US" sz="2000" dirty="0"/>
              <a:t>Camera </a:t>
            </a:r>
          </a:p>
          <a:p>
            <a:pPr lvl="1"/>
            <a:r>
              <a:rPr lang="en-US" sz="2000" dirty="0"/>
              <a:t>Etc.</a:t>
            </a:r>
          </a:p>
          <a:p>
            <a:r>
              <a:rPr lang="en-US" sz="2000" dirty="0"/>
              <a:t>Meshes/geometries</a:t>
            </a:r>
          </a:p>
          <a:p>
            <a:pPr lvl="1"/>
            <a:r>
              <a:rPr lang="en-US" sz="2000" dirty="0"/>
              <a:t>Positions/rotations</a:t>
            </a:r>
          </a:p>
          <a:p>
            <a:pPr lvl="1"/>
            <a:r>
              <a:rPr lang="en-US" sz="2000" dirty="0"/>
              <a:t>Basics/Imports</a:t>
            </a:r>
          </a:p>
          <a:p>
            <a:r>
              <a:rPr lang="en-US" sz="2000" dirty="0"/>
              <a:t>Materials/Textures</a:t>
            </a:r>
          </a:p>
          <a:p>
            <a:pPr lvl="1"/>
            <a:r>
              <a:rPr lang="en-US" sz="2000" dirty="0"/>
              <a:t>Basics/Imports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75DEB9-B7E2-9E84-0224-5DBFF5830DC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hare Tech Mono" panose="020B050905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Shaders</a:t>
            </a:r>
          </a:p>
          <a:p>
            <a:pPr lvl="1"/>
            <a:r>
              <a:rPr lang="en-US" sz="2000" dirty="0"/>
              <a:t>Vertex</a:t>
            </a:r>
          </a:p>
          <a:p>
            <a:pPr lvl="1"/>
            <a:r>
              <a:rPr lang="en-US" sz="2000" dirty="0"/>
              <a:t>Fragment</a:t>
            </a:r>
          </a:p>
          <a:p>
            <a:r>
              <a:rPr lang="en-US" sz="2000" dirty="0"/>
              <a:t>Lighting</a:t>
            </a:r>
          </a:p>
          <a:p>
            <a:pPr lvl="1"/>
            <a:r>
              <a:rPr lang="en-US" sz="2000" dirty="0"/>
              <a:t>Directional/Ambient</a:t>
            </a:r>
          </a:p>
          <a:p>
            <a:r>
              <a:rPr lang="en-US" sz="2000" dirty="0"/>
              <a:t>Post Processing</a:t>
            </a:r>
          </a:p>
          <a:p>
            <a:pPr lvl="1"/>
            <a:r>
              <a:rPr lang="en-US" sz="2000" dirty="0"/>
              <a:t>Effect Composer</a:t>
            </a:r>
          </a:p>
          <a:p>
            <a:pPr lvl="1"/>
            <a:r>
              <a:rPr lang="en-US" sz="2000" dirty="0"/>
              <a:t>Custom Shaders</a:t>
            </a:r>
          </a:p>
          <a:p>
            <a:r>
              <a:rPr lang="en-US" sz="2000" dirty="0"/>
              <a:t>User Input</a:t>
            </a:r>
          </a:p>
          <a:p>
            <a:pPr lvl="1"/>
            <a:r>
              <a:rPr lang="en-US" sz="1600" dirty="0" err="1"/>
              <a:t>Raycasters</a:t>
            </a:r>
            <a:endParaRPr lang="en-US" sz="1600" dirty="0"/>
          </a:p>
          <a:p>
            <a:pPr lvl="1"/>
            <a:r>
              <a:rPr lang="en-US" sz="1600" dirty="0"/>
              <a:t>HTML integration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E35E2C55-B186-967B-1B4E-49B9245698BA}"/>
              </a:ext>
            </a:extLst>
          </p:cNvPr>
          <p:cNvSpPr/>
          <p:nvPr/>
        </p:nvSpPr>
        <p:spPr>
          <a:xfrm>
            <a:off x="5868810" y="1736294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OH NO</a:t>
            </a:r>
          </a:p>
          <a:p>
            <a:pPr algn="ctr"/>
            <a:r>
              <a:rPr lang="en-US" sz="9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SHADERS!</a:t>
            </a:r>
          </a:p>
        </p:txBody>
      </p:sp>
    </p:spTree>
    <p:extLst>
      <p:ext uri="{BB962C8B-B14F-4D97-AF65-F5344CB8AC3E}">
        <p14:creationId xmlns:p14="http://schemas.microsoft.com/office/powerpoint/2010/main" val="2234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22FC-77BB-B334-6337-16AF0EDC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Pipeline</a:t>
            </a:r>
          </a:p>
        </p:txBody>
      </p:sp>
      <p:pic>
        <p:nvPicPr>
          <p:cNvPr id="5" name="Content Placeholder 4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49CD3B3D-8BA6-94E0-78CF-4420BF973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1439" y="-281524"/>
            <a:ext cx="3447738" cy="7421048"/>
          </a:xfrm>
        </p:spPr>
      </p:pic>
      <p:pic>
        <p:nvPicPr>
          <p:cNvPr id="7" name="Picture 6" descr="A diagram of a projector&#10;&#10;Description automatically generated">
            <a:extLst>
              <a:ext uri="{FF2B5EF4-FFF2-40B4-BE49-F238E27FC236}">
                <a16:creationId xmlns:a16="http://schemas.microsoft.com/office/drawing/2014/main" id="{596A5AD1-1A90-64FF-E342-27672C92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3134"/>
            <a:ext cx="5653048" cy="42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4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88F7-EB0E-F036-669F-824F6DEA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DB41-4A8A-5C1E-563C-22882612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Uniforms -&gt; same for every vertex/fragment</a:t>
            </a:r>
          </a:p>
          <a:p>
            <a:pPr lvl="1"/>
            <a:r>
              <a:rPr lang="en-US" dirty="0" err="1"/>
              <a:t>uTime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Varyings</a:t>
            </a:r>
            <a:r>
              <a:rPr lang="en-US" dirty="0"/>
              <a:t> -&gt; different for every vertex/fragment</a:t>
            </a:r>
          </a:p>
          <a:p>
            <a:pPr lvl="1"/>
            <a:r>
              <a:rPr lang="en-US" dirty="0"/>
              <a:t>Need to be passed from vertex to fragment </a:t>
            </a:r>
          </a:p>
          <a:p>
            <a:pPr lvl="1"/>
            <a:r>
              <a:rPr lang="en-US" dirty="0"/>
              <a:t>UV -&gt; [</a:t>
            </a:r>
            <a:r>
              <a:rPr lang="en-US" dirty="0" err="1"/>
              <a:t>u,v</a:t>
            </a:r>
            <a:r>
              <a:rPr lang="en-US" dirty="0"/>
              <a:t>] aka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Sampler2D -&gt; Samples a 2D Buffer</a:t>
            </a:r>
          </a:p>
          <a:p>
            <a:pPr lvl="1"/>
            <a:r>
              <a:rPr lang="en-US" dirty="0"/>
              <a:t>Can be a texture or just data</a:t>
            </a:r>
          </a:p>
          <a:p>
            <a:pPr lvl="1"/>
            <a:r>
              <a:rPr lang="en-US" dirty="0"/>
              <a:t>Use texture2D to sample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FBE0-B46E-0C2B-D24F-7799A47E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</a:t>
            </a:r>
            <a:r>
              <a:rPr lang="en-US" dirty="0" err="1"/>
              <a:t>uTime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8ED1-C797-D498-66D4-D87AB0ADC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BasicMaterial.ts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BasicFragment.glsl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/>
              <a:t>WebGL doesn’t have a time counter by default</a:t>
            </a:r>
          </a:p>
          <a:p>
            <a:r>
              <a:rPr lang="en-US" dirty="0"/>
              <a:t>Set up </a:t>
            </a:r>
            <a:r>
              <a:rPr lang="en-US" dirty="0" err="1"/>
              <a:t>uTime</a:t>
            </a:r>
            <a:r>
              <a:rPr lang="en-US" dirty="0"/>
              <a:t> as a uniform in the material</a:t>
            </a:r>
          </a:p>
          <a:p>
            <a:pPr lvl="1"/>
            <a:r>
              <a:rPr lang="en-US" dirty="0"/>
              <a:t>Pay attention to the structure</a:t>
            </a:r>
          </a:p>
          <a:p>
            <a:r>
              <a:rPr lang="en-US" dirty="0"/>
              <a:t>Bring in as a uniform in the shader </a:t>
            </a:r>
          </a:p>
          <a:p>
            <a:r>
              <a:rPr lang="en-US" dirty="0"/>
              <a:t>Update in…update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7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A778-E4DD-E68D-5ADA-1A589D0A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6B9C-13DE-7D54-BD74-A4EE36F9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Renderer.ts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BasicPostProcessingShader.ts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BasicFragment.glsl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2"/>
                </a:solidFill>
              </a:rPr>
              <a:t>BasicVertex.glsl</a:t>
            </a:r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</a:endParaRPr>
          </a:p>
          <a:p>
            <a:r>
              <a:rPr lang="en-US" dirty="0" err="1"/>
              <a:t>EffectsComposer</a:t>
            </a:r>
            <a:endParaRPr lang="en-US" dirty="0"/>
          </a:p>
          <a:p>
            <a:pPr lvl="1"/>
            <a:r>
              <a:rPr lang="en-US" dirty="0"/>
              <a:t>A way to link all the shaders together (SOOOO much easier)</a:t>
            </a:r>
          </a:p>
          <a:p>
            <a:pPr lvl="1"/>
            <a:r>
              <a:rPr lang="en-US" dirty="0"/>
              <a:t>Replaces </a:t>
            </a:r>
            <a:r>
              <a:rPr lang="en-US" dirty="0" err="1"/>
              <a:t>renderer.render</a:t>
            </a:r>
            <a:r>
              <a:rPr lang="en-US" dirty="0"/>
              <a:t>() with </a:t>
            </a:r>
            <a:r>
              <a:rPr lang="en-US" dirty="0" err="1"/>
              <a:t>composer.render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Does make shader debugging more </a:t>
            </a:r>
            <a:r>
              <a:rPr lang="en-US" dirty="0" err="1"/>
              <a:t>diffucult</a:t>
            </a:r>
            <a:endParaRPr lang="en-US" dirty="0"/>
          </a:p>
          <a:p>
            <a:r>
              <a:rPr lang="en-US" dirty="0"/>
              <a:t>Essentially a fragment shader for the whole screen</a:t>
            </a:r>
          </a:p>
          <a:p>
            <a:r>
              <a:rPr lang="en-US" dirty="0"/>
              <a:t>Try uncommenting some!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5DD5-05A4-FCCA-32E3-BBAD4ABF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</a:t>
            </a:r>
            <a:r>
              <a:rPr lang="en-US" dirty="0" err="1"/>
              <a:t>throught</a:t>
            </a:r>
            <a:r>
              <a:rPr lang="en-US" dirty="0"/>
              <a:t>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BF4D-F36E-3435-EE73-050D1CE92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</a:t>
            </a:r>
            <a:r>
              <a:rPr lang="en-US" dirty="0" err="1"/>
              <a:t>World.</a:t>
            </a:r>
            <a:r>
              <a:rPr lang="en-US" i="1" dirty="0" err="1"/>
              <a:t>function</a:t>
            </a:r>
            <a:endParaRPr lang="en-US" i="1" dirty="0"/>
          </a:p>
          <a:p>
            <a:r>
              <a:rPr lang="en-US" dirty="0"/>
              <a:t> And sync to </a:t>
            </a:r>
            <a:r>
              <a:rPr lang="en-US" dirty="0" err="1"/>
              <a:t>onClick</a:t>
            </a:r>
            <a:r>
              <a:rPr lang="en-US" dirty="0"/>
              <a:t> or whatever your </a:t>
            </a:r>
            <a:r>
              <a:rPr lang="en-US" i="1" dirty="0">
                <a:solidFill>
                  <a:schemeClr val="accent3"/>
                </a:solidFill>
              </a:rPr>
              <a:t>HEART</a:t>
            </a:r>
            <a:r>
              <a:rPr lang="en-US" i="1" dirty="0"/>
              <a:t> </a:t>
            </a:r>
            <a:r>
              <a:rPr lang="en-US" dirty="0"/>
              <a:t>desires</a:t>
            </a:r>
          </a:p>
        </p:txBody>
      </p:sp>
    </p:spTree>
    <p:extLst>
      <p:ext uri="{BB962C8B-B14F-4D97-AF65-F5344CB8AC3E}">
        <p14:creationId xmlns:p14="http://schemas.microsoft.com/office/powerpoint/2010/main" val="2842417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4140-93D4-4125-C9E8-4F4B5592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CAB1-1318-DBBB-B36E-3F16138B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 and Highline for the space and time (SPACETIME)</a:t>
            </a:r>
          </a:p>
          <a:p>
            <a:endParaRPr lang="en-US" dirty="0"/>
          </a:p>
          <a:p>
            <a:r>
              <a:rPr lang="en-US" dirty="0"/>
              <a:t>Sean Dolan for help workshopping</a:t>
            </a:r>
          </a:p>
          <a:p>
            <a:endParaRPr lang="en-US" dirty="0"/>
          </a:p>
          <a:p>
            <a:r>
              <a:rPr lang="en-US" dirty="0"/>
              <a:t>Emma for workshopping this presentation and listening to me talk about this for weeks</a:t>
            </a:r>
          </a:p>
          <a:p>
            <a:endParaRPr lang="en-US" dirty="0"/>
          </a:p>
          <a:p>
            <a:r>
              <a:rPr lang="en-US" dirty="0"/>
              <a:t>Feel free to reach out with any questions @ </a:t>
            </a:r>
            <a:r>
              <a:rPr lang="en-US" dirty="0">
                <a:hlinkClick r:id="rId3"/>
              </a:rPr>
              <a:t>datpoland@gmail.com</a:t>
            </a:r>
            <a:endParaRPr lang="en-US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3965A3C9-E9B6-1738-E4DA-D2B52463838A}"/>
              </a:ext>
            </a:extLst>
          </p:cNvPr>
          <p:cNvSpPr/>
          <p:nvPr/>
        </p:nvSpPr>
        <p:spPr>
          <a:xfrm>
            <a:off x="6096000" y="1611666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3"/>
                </a:solidFill>
                <a:latin typeface="Share Tech Mono" panose="020B0509050000020004" pitchFamily="49" charset="77"/>
              </a:rPr>
              <a:t>NOW GO MAKE COOL SH*T</a:t>
            </a:r>
          </a:p>
        </p:txBody>
      </p:sp>
    </p:spTree>
    <p:extLst>
      <p:ext uri="{BB962C8B-B14F-4D97-AF65-F5344CB8AC3E}">
        <p14:creationId xmlns:p14="http://schemas.microsoft.com/office/powerpoint/2010/main" val="10819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4C2A-C5AF-9E7B-01DD-C83B7A6B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 AREN’T we doing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24A3-2B71-275E-7FE7-A0F77D0D5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Animations</a:t>
            </a:r>
          </a:p>
          <a:p>
            <a:r>
              <a:rPr lang="en-US" dirty="0"/>
              <a:t>Skinning/Rigging</a:t>
            </a:r>
          </a:p>
          <a:p>
            <a:r>
              <a:rPr lang="en-US" dirty="0"/>
              <a:t>Environment Maps</a:t>
            </a:r>
          </a:p>
          <a:p>
            <a:r>
              <a:rPr lang="en-US" dirty="0" err="1"/>
              <a:t>Bumpmaps</a:t>
            </a:r>
            <a:endParaRPr lang="en-US" dirty="0"/>
          </a:p>
          <a:p>
            <a:r>
              <a:rPr lang="en-US" dirty="0"/>
              <a:t>Text</a:t>
            </a:r>
          </a:p>
          <a:p>
            <a:r>
              <a:rPr lang="en-US" dirty="0"/>
              <a:t>Instancing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Physics</a:t>
            </a:r>
          </a:p>
          <a:p>
            <a:r>
              <a:rPr lang="en-US" dirty="0"/>
              <a:t>Geometry Buffers</a:t>
            </a:r>
          </a:p>
          <a:p>
            <a:r>
              <a:rPr lang="en-US" dirty="0"/>
              <a:t>Frame Buffers</a:t>
            </a:r>
          </a:p>
          <a:p>
            <a:r>
              <a:rPr lang="en-US" dirty="0"/>
              <a:t>Three-React-Fiber</a:t>
            </a:r>
          </a:p>
          <a:p>
            <a:r>
              <a:rPr lang="en-US" dirty="0"/>
              <a:t>Etc..</a:t>
            </a:r>
          </a:p>
          <a:p>
            <a:endParaRPr lang="en-US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701EF84-9A66-D7D8-5019-FB48691322F9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Share Tech Mono" panose="020B0509050000020004" pitchFamily="49" charset="77"/>
              </a:rPr>
              <a:t>I’m just one small duck…</a:t>
            </a:r>
          </a:p>
        </p:txBody>
      </p:sp>
    </p:spTree>
    <p:extLst>
      <p:ext uri="{BB962C8B-B14F-4D97-AF65-F5344CB8AC3E}">
        <p14:creationId xmlns:p14="http://schemas.microsoft.com/office/powerpoint/2010/main" val="3361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4D34-92DF-1D1A-9069-4BA11364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1CEE-A4DD-4340-0A37-1A75EE20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frontend and Typescript</a:t>
            </a:r>
          </a:p>
          <a:p>
            <a:r>
              <a:rPr lang="en-US" dirty="0"/>
              <a:t>Node/</a:t>
            </a:r>
            <a:r>
              <a:rPr lang="en-US" dirty="0" err="1"/>
              <a:t>npm</a:t>
            </a:r>
            <a:r>
              <a:rPr lang="en-US" dirty="0"/>
              <a:t>/</a:t>
            </a:r>
            <a:r>
              <a:rPr lang="en-US" dirty="0" err="1"/>
              <a:t>npx</a:t>
            </a:r>
            <a:endParaRPr lang="en-US" dirty="0"/>
          </a:p>
          <a:p>
            <a:r>
              <a:rPr lang="en-US" dirty="0"/>
              <a:t>Chromium based browser</a:t>
            </a:r>
          </a:p>
          <a:p>
            <a:r>
              <a:rPr lang="en-US" dirty="0"/>
              <a:t>VS Code (ideally)</a:t>
            </a:r>
          </a:p>
          <a:p>
            <a:r>
              <a:rPr lang="en-US" dirty="0"/>
              <a:t>~C R E A T I V I T Y~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EF5E8E1-8ABD-43E3-0091-E6F761F2ED8A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PATIENCE</a:t>
            </a:r>
          </a:p>
        </p:txBody>
      </p:sp>
    </p:spTree>
    <p:extLst>
      <p:ext uri="{BB962C8B-B14F-4D97-AF65-F5344CB8AC3E}">
        <p14:creationId xmlns:p14="http://schemas.microsoft.com/office/powerpoint/2010/main" val="55417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5311-B3E3-02D5-CC1E-F3703670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IN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8FD3-3354-5C95-8CA0-5FAE0A623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428111" cy="43535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4000" dirty="0" err="1">
                <a:solidFill>
                  <a:schemeClr val="tx2"/>
                </a:solidFill>
              </a:rPr>
              <a:t>npx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degit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PatrickDolanJ</a:t>
            </a:r>
            <a:r>
              <a:rPr lang="en-US" sz="4000" dirty="0">
                <a:solidFill>
                  <a:schemeClr val="tx2"/>
                </a:solidFill>
              </a:rPr>
              <a:t>/basic-three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4000" dirty="0" err="1">
                <a:solidFill>
                  <a:schemeClr val="tx2"/>
                </a:solidFill>
              </a:rPr>
              <a:t>npm</a:t>
            </a:r>
            <a:r>
              <a:rPr lang="en-US" sz="4000" dirty="0">
                <a:solidFill>
                  <a:schemeClr val="tx2"/>
                </a:solidFill>
              </a:rPr>
              <a:t> install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4000" dirty="0" err="1">
                <a:solidFill>
                  <a:schemeClr val="tx2"/>
                </a:solidFill>
              </a:rPr>
              <a:t>npm</a:t>
            </a:r>
            <a:r>
              <a:rPr lang="en-US" sz="4000" dirty="0">
                <a:solidFill>
                  <a:schemeClr val="tx2"/>
                </a:solidFill>
              </a:rPr>
              <a:t> run dev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129F291-0892-BC36-E25B-83554465D1A2}"/>
              </a:ext>
            </a:extLst>
          </p:cNvPr>
          <p:cNvSpPr/>
          <p:nvPr/>
        </p:nvSpPr>
        <p:spPr>
          <a:xfrm>
            <a:off x="6096000" y="1526469"/>
            <a:ext cx="5712181" cy="3385412"/>
          </a:xfrm>
          <a:prstGeom prst="wedgeRectCallout">
            <a:avLst>
              <a:gd name="adj1" fmla="val 38296"/>
              <a:gd name="adj2" fmla="val 614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Share Tech Mono" panose="020B0509050000020004" pitchFamily="49" charset="77"/>
              </a:rPr>
              <a:t>I’ll CRY</a:t>
            </a:r>
          </a:p>
        </p:txBody>
      </p:sp>
    </p:spTree>
    <p:extLst>
      <p:ext uri="{BB962C8B-B14F-4D97-AF65-F5344CB8AC3E}">
        <p14:creationId xmlns:p14="http://schemas.microsoft.com/office/powerpoint/2010/main" val="19260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535-3CC5-24E5-B695-8B110A3C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67514-043B-BFA5-7B67-47BA42F34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THREE</a:t>
            </a:r>
            <a:r>
              <a:rPr lang="en-US" dirty="0"/>
              <a:t> Dev tools</a:t>
            </a:r>
          </a:p>
          <a:p>
            <a:pPr lvl="1"/>
            <a:r>
              <a:rPr lang="en-US" dirty="0"/>
              <a:t>Chrome extension</a:t>
            </a:r>
          </a:p>
          <a:p>
            <a:pPr lvl="1"/>
            <a:r>
              <a:rPr lang="en-US" dirty="0"/>
              <a:t>Scene tree visualization</a:t>
            </a:r>
          </a:p>
          <a:p>
            <a:r>
              <a:rPr lang="en-US" dirty="0"/>
              <a:t>Make sure GLSL </a:t>
            </a:r>
            <a:r>
              <a:rPr lang="en-US" dirty="0" err="1"/>
              <a:t>vite</a:t>
            </a:r>
            <a:r>
              <a:rPr lang="en-US" dirty="0"/>
              <a:t> plugin is working</a:t>
            </a:r>
          </a:p>
          <a:p>
            <a:r>
              <a:rPr lang="en-US" dirty="0">
                <a:hlinkClick r:id="rId3"/>
              </a:rPr>
              <a:t>Spectorjs</a:t>
            </a:r>
            <a:endParaRPr lang="en-US" dirty="0"/>
          </a:p>
          <a:p>
            <a:pPr lvl="1"/>
            <a:r>
              <a:rPr lang="en-US" dirty="0"/>
              <a:t>Chrome extension</a:t>
            </a:r>
          </a:p>
          <a:p>
            <a:pPr lvl="1"/>
            <a:r>
              <a:rPr lang="en-US" dirty="0"/>
              <a:t>Graphics program debugging</a:t>
            </a:r>
          </a:p>
          <a:p>
            <a:r>
              <a:rPr lang="en-US" dirty="0"/>
              <a:t>FPS meter in chromium</a:t>
            </a:r>
          </a:p>
          <a:p>
            <a:pPr lvl="1"/>
            <a:r>
              <a:rPr lang="en-US" dirty="0"/>
              <a:t>Control/command + shift + p -&gt; FPS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5FBFF"/>
      </a:lt1>
      <a:dk2>
        <a:srgbClr val="202123"/>
      </a:dk2>
      <a:lt2>
        <a:srgbClr val="008B51"/>
      </a:lt2>
      <a:accent1>
        <a:srgbClr val="00896A"/>
      </a:accent1>
      <a:accent2>
        <a:srgbClr val="FFAE00"/>
      </a:accent2>
      <a:accent3>
        <a:srgbClr val="FC0000"/>
      </a:accent3>
      <a:accent4>
        <a:srgbClr val="7F8FA9"/>
      </a:accent4>
      <a:accent5>
        <a:srgbClr val="673F6D"/>
      </a:accent5>
      <a:accent6>
        <a:srgbClr val="9E679E"/>
      </a:accent6>
      <a:hlink>
        <a:srgbClr val="CE0000"/>
      </a:hlink>
      <a:folHlink>
        <a:srgbClr val="69000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13049</TotalTime>
  <Words>2003</Words>
  <Application>Microsoft Macintosh PowerPoint</Application>
  <PresentationFormat>Widescreen</PresentationFormat>
  <Paragraphs>419</Paragraphs>
  <Slides>55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Aptos</vt:lpstr>
      <vt:lpstr>Arial</vt:lpstr>
      <vt:lpstr>Share Tech Mono</vt:lpstr>
      <vt:lpstr>Office Theme</vt:lpstr>
      <vt:lpstr>Building Visualizations with three.js</vt:lpstr>
      <vt:lpstr>What the heck is three.js?</vt:lpstr>
      <vt:lpstr>Well then what the HECK is WebGL?</vt:lpstr>
      <vt:lpstr>Examples</vt:lpstr>
      <vt:lpstr>What are we even doing here?</vt:lpstr>
      <vt:lpstr>What even AREN’T we doing here</vt:lpstr>
      <vt:lpstr>Stuff you need</vt:lpstr>
      <vt:lpstr>Gettin’ IN IT</vt:lpstr>
      <vt:lpstr>Tooling</vt:lpstr>
      <vt:lpstr>Additional Libraries</vt:lpstr>
      <vt:lpstr>Resources</vt:lpstr>
      <vt:lpstr>System</vt:lpstr>
      <vt:lpstr>World</vt:lpstr>
      <vt:lpstr>Main</vt:lpstr>
      <vt:lpstr>Helpers</vt:lpstr>
      <vt:lpstr>Coordinates in THREE</vt:lpstr>
      <vt:lpstr>Scene</vt:lpstr>
      <vt:lpstr>The Camera</vt:lpstr>
      <vt:lpstr>OrbitController</vt:lpstr>
      <vt:lpstr>Renderer</vt:lpstr>
      <vt:lpstr>Resizer</vt:lpstr>
      <vt:lpstr>Tales from the LOOP</vt:lpstr>
      <vt:lpstr>Take it in</vt:lpstr>
      <vt:lpstr>OK</vt:lpstr>
      <vt:lpstr>Components and Example Stuff</vt:lpstr>
      <vt:lpstr>THE CUBE (Meshes)</vt:lpstr>
      <vt:lpstr>Geometries</vt:lpstr>
      <vt:lpstr>Rotations in 3D</vt:lpstr>
      <vt:lpstr>Materials</vt:lpstr>
      <vt:lpstr>Let’s make a new Object</vt:lpstr>
      <vt:lpstr>Example</vt:lpstr>
      <vt:lpstr>Now let make it interactive</vt:lpstr>
      <vt:lpstr>Sine and Cosine</vt:lpstr>
      <vt:lpstr>GSAP</vt:lpstr>
      <vt:lpstr>Lighting</vt:lpstr>
      <vt:lpstr>Directional etc.</vt:lpstr>
      <vt:lpstr>3D Model Importing</vt:lpstr>
      <vt:lpstr>Other Types of 3D Model Files</vt:lpstr>
      <vt:lpstr>Try importing another custom Object</vt:lpstr>
      <vt:lpstr>Textures</vt:lpstr>
      <vt:lpstr>What are UVs?</vt:lpstr>
      <vt:lpstr>UVs cont.</vt:lpstr>
      <vt:lpstr>UVs of a Sphere</vt:lpstr>
      <vt:lpstr>Custom Materials</vt:lpstr>
      <vt:lpstr>Custom Material cont.</vt:lpstr>
      <vt:lpstr>Hold up what even is a Shader</vt:lpstr>
      <vt:lpstr>Shaders</vt:lpstr>
      <vt:lpstr>Quick detour into HARDWARE</vt:lpstr>
      <vt:lpstr>CPU vs GPU</vt:lpstr>
      <vt:lpstr>3D Pipeline</vt:lpstr>
      <vt:lpstr>Shader Inputs</vt:lpstr>
      <vt:lpstr>Uniform uTime</vt:lpstr>
      <vt:lpstr>Custom Post Processing</vt:lpstr>
      <vt:lpstr>User Input throught HTML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Visualiations with Threejs</dc:title>
  <dc:creator>Patrick Dolan</dc:creator>
  <cp:lastModifiedBy>Patrick Dolan</cp:lastModifiedBy>
  <cp:revision>250</cp:revision>
  <dcterms:created xsi:type="dcterms:W3CDTF">2025-05-18T16:39:48Z</dcterms:created>
  <dcterms:modified xsi:type="dcterms:W3CDTF">2025-05-28T13:26:41Z</dcterms:modified>
</cp:coreProperties>
</file>